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6" r:id="rId2"/>
    <p:sldId id="277" r:id="rId3"/>
    <p:sldId id="321" r:id="rId4"/>
    <p:sldId id="307" r:id="rId5"/>
    <p:sldId id="315" r:id="rId6"/>
    <p:sldId id="288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2" autoAdjust="0"/>
    <p:restoredTop sz="95126" autoAdjust="0"/>
  </p:normalViewPr>
  <p:slideViewPr>
    <p:cSldViewPr snapToGrid="0" snapToObjects="1">
      <p:cViewPr varScale="1">
        <p:scale>
          <a:sx n="98" d="100"/>
          <a:sy n="98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40D9C-A48D-4BAF-900B-BD3AEAC5C939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B299F9B-7AF2-4875-9815-5CAEEF4E7A91}">
      <dgm:prSet custT="1"/>
      <dgm:spPr/>
      <dgm:t>
        <a:bodyPr/>
        <a:lstStyle/>
        <a:p>
          <a:r>
            <a:rPr lang="es-ES" sz="1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 de la investigación</a:t>
          </a:r>
          <a:endParaRPr lang="en-US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156E9-A3B4-4989-888D-DB78B3420901}" type="parTrans" cxnId="{8F0252F3-AC1D-416E-A89A-ACD8C8CD7E9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EA8DB67-FB40-4129-9B02-227B1CB2EC57}" type="sibTrans" cxnId="{8F0252F3-AC1D-416E-A89A-ACD8C8CD7E9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697C90-AA5F-4E46-BA4C-D769C889EF92}">
      <dgm:prSet custT="1"/>
      <dgm:spPr/>
      <dgm:t>
        <a:bodyPr/>
        <a:lstStyle/>
        <a:p>
          <a:r>
            <a: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Investigar el uso de m-Learning para el desarrollo de la comprensión lectora inicial en estudiantes de 3ro. Primaria en Guatemala.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3926C-734F-4888-AF7B-28AD17BBDA62}" type="parTrans" cxnId="{A838C207-BBFC-4473-B955-D19A6716FA5C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680AE28-BC13-40C0-A32C-D55574FD9485}" type="sibTrans" cxnId="{A838C207-BBFC-4473-B955-D19A6716FA5C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7891FA-A873-45E3-9BA2-1C8ACDA101A4}">
      <dgm:prSet custT="1"/>
      <dgm:spPr/>
      <dgm:t>
        <a:bodyPr/>
        <a:lstStyle/>
        <a:p>
          <a:r>
            <a:rPr lang="es-ES" sz="1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Objetivos específicos de la investigación</a:t>
          </a:r>
          <a:endParaRPr lang="en-US" sz="1800" b="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C2CF6-891F-4096-8EB7-C09370379674}" type="parTrans" cxnId="{FE3C58E6-3DA3-4678-AEBC-B479B402DA33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E4E14C7-E2B9-4F0A-A980-7250C586C127}" type="sibTrans" cxnId="{FE3C58E6-3DA3-4678-AEBC-B479B402DA33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EAE6CFB-F787-4FB3-859A-7B288C8F302B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Describir el escenario didáctico y tecnológico para la aplicación del m-Learning.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77134-459E-450C-86DE-5279BDFD3450}" type="parTrans" cxnId="{A38AE843-3178-4058-A67E-94C7EFECF50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A0156D1-0607-4C4E-8548-8402FF296F50}" type="sibTrans" cxnId="{A38AE843-3178-4058-A67E-94C7EFECF50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C30A3D-49D1-4446-83DD-9E39693766CB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Diseñar un plan de formación, evaluación y monitoreo para los docentes sobre m-Learning. 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A4B19-AD0C-40AA-9B3A-B909B647359C}" type="parTrans" cxnId="{C548BF09-D50F-4B17-8AC2-B2DC11B03629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238D7D4-5212-41A1-8CD6-7F5FA7E6DD0C}" type="sibTrans" cxnId="{C548BF09-D50F-4B17-8AC2-B2DC11B03629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1AEC001-C10B-4FB0-AD56-F018C36B115D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s-UY" sz="1800" noProof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Analizar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s-BO" sz="1800" noProof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incidencia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del m-Learning </a:t>
          </a:r>
          <a:r>
            <a:rPr lang="en-US" sz="18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el Desarrollo de la </a:t>
          </a:r>
          <a:r>
            <a:rPr lang="en-US" sz="18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comprensión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lectora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inicial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32132EA-96B0-4B14-95AB-95B1A81F232E}" type="parTrans" cxnId="{48D91D30-7008-46BE-85C0-068A038F799D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8B246D3-68FA-4FBE-9495-44D5AE64AE0F}" type="sibTrans" cxnId="{48D91D30-7008-46BE-85C0-068A038F799D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A6A2A4-A1D5-4278-96CB-E71A3BC2DC6B}" type="pres">
      <dgm:prSet presAssocID="{1D540D9C-A48D-4BAF-900B-BD3AEAC5C939}" presName="linearFlow" presStyleCnt="0">
        <dgm:presLayoutVars>
          <dgm:dir/>
          <dgm:animLvl val="lvl"/>
          <dgm:resizeHandles val="exact"/>
        </dgm:presLayoutVars>
      </dgm:prSet>
      <dgm:spPr/>
    </dgm:pt>
    <dgm:pt modelId="{9C312202-CE24-49E9-9AB7-65AC282E75C0}" type="pres">
      <dgm:prSet presAssocID="{5B299F9B-7AF2-4875-9815-5CAEEF4E7A91}" presName="composite" presStyleCnt="0"/>
      <dgm:spPr/>
    </dgm:pt>
    <dgm:pt modelId="{32566C4F-181E-4606-AB43-E22F8B81463B}" type="pres">
      <dgm:prSet presAssocID="{5B299F9B-7AF2-4875-9815-5CAEEF4E7A9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BB26644-53BC-4342-814D-2E6F653FA453}" type="pres">
      <dgm:prSet presAssocID="{5B299F9B-7AF2-4875-9815-5CAEEF4E7A91}" presName="descendantText" presStyleLbl="alignAcc1" presStyleIdx="0" presStyleCnt="2">
        <dgm:presLayoutVars>
          <dgm:bulletEnabled val="1"/>
        </dgm:presLayoutVars>
      </dgm:prSet>
      <dgm:spPr/>
    </dgm:pt>
    <dgm:pt modelId="{BFC83CC2-3770-47E1-91E1-B8FA52DE1236}" type="pres">
      <dgm:prSet presAssocID="{0EA8DB67-FB40-4129-9B02-227B1CB2EC57}" presName="sp" presStyleCnt="0"/>
      <dgm:spPr/>
    </dgm:pt>
    <dgm:pt modelId="{11D8A021-E76F-4E62-8DBB-685EE15F27C4}" type="pres">
      <dgm:prSet presAssocID="{5D7891FA-A873-45E3-9BA2-1C8ACDA101A4}" presName="composite" presStyleCnt="0"/>
      <dgm:spPr/>
    </dgm:pt>
    <dgm:pt modelId="{2AB560FD-704F-4CFA-A41D-6E9CB785BB9B}" type="pres">
      <dgm:prSet presAssocID="{5D7891FA-A873-45E3-9BA2-1C8ACDA101A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3BB7A0F7-55DF-4165-9AFA-E3D7DF403279}" type="pres">
      <dgm:prSet presAssocID="{5D7891FA-A873-45E3-9BA2-1C8ACDA101A4}" presName="descendantText" presStyleLbl="alignAcc1" presStyleIdx="1" presStyleCnt="2" custScaleY="125344">
        <dgm:presLayoutVars>
          <dgm:bulletEnabled val="1"/>
        </dgm:presLayoutVars>
      </dgm:prSet>
      <dgm:spPr/>
    </dgm:pt>
  </dgm:ptLst>
  <dgm:cxnLst>
    <dgm:cxn modelId="{A838C207-BBFC-4473-B955-D19A6716FA5C}" srcId="{5B299F9B-7AF2-4875-9815-5CAEEF4E7A91}" destId="{66697C90-AA5F-4E46-BA4C-D769C889EF92}" srcOrd="0" destOrd="0" parTransId="{2FC3926C-734F-4888-AF7B-28AD17BBDA62}" sibTransId="{4680AE28-BC13-40C0-A32C-D55574FD9485}"/>
    <dgm:cxn modelId="{C548BF09-D50F-4B17-8AC2-B2DC11B03629}" srcId="{5D7891FA-A873-45E3-9BA2-1C8ACDA101A4}" destId="{BDC30A3D-49D1-4446-83DD-9E39693766CB}" srcOrd="2" destOrd="0" parTransId="{FD7A4B19-AD0C-40AA-9B3A-B909B647359C}" sibTransId="{C238D7D4-5212-41A1-8CD6-7F5FA7E6DD0C}"/>
    <dgm:cxn modelId="{74C0DD09-910A-4735-8D6B-10EE1116E91E}" type="presOf" srcId="{5D7891FA-A873-45E3-9BA2-1C8ACDA101A4}" destId="{2AB560FD-704F-4CFA-A41D-6E9CB785BB9B}" srcOrd="0" destOrd="0" presId="urn:microsoft.com/office/officeart/2005/8/layout/chevron2"/>
    <dgm:cxn modelId="{7641EA16-CFC7-4445-85C4-394BD021CA64}" type="presOf" srcId="{5B299F9B-7AF2-4875-9815-5CAEEF4E7A91}" destId="{32566C4F-181E-4606-AB43-E22F8B81463B}" srcOrd="0" destOrd="0" presId="urn:microsoft.com/office/officeart/2005/8/layout/chevron2"/>
    <dgm:cxn modelId="{48D91D30-7008-46BE-85C0-068A038F799D}" srcId="{5D7891FA-A873-45E3-9BA2-1C8ACDA101A4}" destId="{B1AEC001-C10B-4FB0-AD56-F018C36B115D}" srcOrd="1" destOrd="0" parTransId="{532132EA-96B0-4B14-95AB-95B1A81F232E}" sibTransId="{78B246D3-68FA-4FBE-9495-44D5AE64AE0F}"/>
    <dgm:cxn modelId="{A38AE843-3178-4058-A67E-94C7EFECF509}" srcId="{5D7891FA-A873-45E3-9BA2-1C8ACDA101A4}" destId="{7EAE6CFB-F787-4FB3-859A-7B288C8F302B}" srcOrd="0" destOrd="0" parTransId="{ADB77134-459E-450C-86DE-5279BDFD3450}" sibTransId="{4A0156D1-0607-4C4E-8548-8402FF296F50}"/>
    <dgm:cxn modelId="{C8845073-7008-4F0B-8E15-4491DF3FD090}" type="presOf" srcId="{B1AEC001-C10B-4FB0-AD56-F018C36B115D}" destId="{3BB7A0F7-55DF-4165-9AFA-E3D7DF403279}" srcOrd="0" destOrd="1" presId="urn:microsoft.com/office/officeart/2005/8/layout/chevron2"/>
    <dgm:cxn modelId="{6A27E680-2BAB-4D8E-9B09-540AC496006B}" type="presOf" srcId="{BDC30A3D-49D1-4446-83DD-9E39693766CB}" destId="{3BB7A0F7-55DF-4165-9AFA-E3D7DF403279}" srcOrd="0" destOrd="2" presId="urn:microsoft.com/office/officeart/2005/8/layout/chevron2"/>
    <dgm:cxn modelId="{6EC1AD85-1820-4E4F-AA5E-D0B11F33AF26}" type="presOf" srcId="{1D540D9C-A48D-4BAF-900B-BD3AEAC5C939}" destId="{66A6A2A4-A1D5-4278-96CB-E71A3BC2DC6B}" srcOrd="0" destOrd="0" presId="urn:microsoft.com/office/officeart/2005/8/layout/chevron2"/>
    <dgm:cxn modelId="{5BA6A291-98FC-40F6-A486-B2754EF7C153}" type="presOf" srcId="{66697C90-AA5F-4E46-BA4C-D769C889EF92}" destId="{0BB26644-53BC-4342-814D-2E6F653FA453}" srcOrd="0" destOrd="0" presId="urn:microsoft.com/office/officeart/2005/8/layout/chevron2"/>
    <dgm:cxn modelId="{4D0D9EE3-4007-42A4-A119-40766770DE62}" type="presOf" srcId="{7EAE6CFB-F787-4FB3-859A-7B288C8F302B}" destId="{3BB7A0F7-55DF-4165-9AFA-E3D7DF403279}" srcOrd="0" destOrd="0" presId="urn:microsoft.com/office/officeart/2005/8/layout/chevron2"/>
    <dgm:cxn modelId="{FE3C58E6-3DA3-4678-AEBC-B479B402DA33}" srcId="{1D540D9C-A48D-4BAF-900B-BD3AEAC5C939}" destId="{5D7891FA-A873-45E3-9BA2-1C8ACDA101A4}" srcOrd="1" destOrd="0" parTransId="{9DBC2CF6-891F-4096-8EB7-C09370379674}" sibTransId="{DE4E14C7-E2B9-4F0A-A980-7250C586C127}"/>
    <dgm:cxn modelId="{8F0252F3-AC1D-416E-A89A-ACD8C8CD7E99}" srcId="{1D540D9C-A48D-4BAF-900B-BD3AEAC5C939}" destId="{5B299F9B-7AF2-4875-9815-5CAEEF4E7A91}" srcOrd="0" destOrd="0" parTransId="{B76156E9-A3B4-4989-888D-DB78B3420901}" sibTransId="{0EA8DB67-FB40-4129-9B02-227B1CB2EC57}"/>
    <dgm:cxn modelId="{1DD5D4CA-50B9-4A71-9061-CF62C72A964A}" type="presParOf" srcId="{66A6A2A4-A1D5-4278-96CB-E71A3BC2DC6B}" destId="{9C312202-CE24-49E9-9AB7-65AC282E75C0}" srcOrd="0" destOrd="0" presId="urn:microsoft.com/office/officeart/2005/8/layout/chevron2"/>
    <dgm:cxn modelId="{76CB1E08-95AE-47D5-9494-86B3669CDD67}" type="presParOf" srcId="{9C312202-CE24-49E9-9AB7-65AC282E75C0}" destId="{32566C4F-181E-4606-AB43-E22F8B81463B}" srcOrd="0" destOrd="0" presId="urn:microsoft.com/office/officeart/2005/8/layout/chevron2"/>
    <dgm:cxn modelId="{91464F67-ED59-47B2-8FC7-5C35F76BEA75}" type="presParOf" srcId="{9C312202-CE24-49E9-9AB7-65AC282E75C0}" destId="{0BB26644-53BC-4342-814D-2E6F653FA453}" srcOrd="1" destOrd="0" presId="urn:microsoft.com/office/officeart/2005/8/layout/chevron2"/>
    <dgm:cxn modelId="{9A36C6E9-FE46-4530-A9C8-CC3D90AF169B}" type="presParOf" srcId="{66A6A2A4-A1D5-4278-96CB-E71A3BC2DC6B}" destId="{BFC83CC2-3770-47E1-91E1-B8FA52DE1236}" srcOrd="1" destOrd="0" presId="urn:microsoft.com/office/officeart/2005/8/layout/chevron2"/>
    <dgm:cxn modelId="{A953F276-15C2-4FFD-A182-4295AA421539}" type="presParOf" srcId="{66A6A2A4-A1D5-4278-96CB-E71A3BC2DC6B}" destId="{11D8A021-E76F-4E62-8DBB-685EE15F27C4}" srcOrd="2" destOrd="0" presId="urn:microsoft.com/office/officeart/2005/8/layout/chevron2"/>
    <dgm:cxn modelId="{53773163-D2AC-49AF-A4E4-3801C4C951A3}" type="presParOf" srcId="{11D8A021-E76F-4E62-8DBB-685EE15F27C4}" destId="{2AB560FD-704F-4CFA-A41D-6E9CB785BB9B}" srcOrd="0" destOrd="0" presId="urn:microsoft.com/office/officeart/2005/8/layout/chevron2"/>
    <dgm:cxn modelId="{1628778A-F552-490E-9156-EE5ACE3A3895}" type="presParOf" srcId="{11D8A021-E76F-4E62-8DBB-685EE15F27C4}" destId="{3BB7A0F7-55DF-4165-9AFA-E3D7DF4032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66C4F-181E-4606-AB43-E22F8B81463B}">
      <dsp:nvSpPr>
        <dsp:cNvPr id="0" name=""/>
        <dsp:cNvSpPr/>
      </dsp:nvSpPr>
      <dsp:spPr>
        <a:xfrm rot="5400000">
          <a:off x="-354215" y="358784"/>
          <a:ext cx="2361437" cy="16530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 general de la investigación</a:t>
          </a:r>
          <a:endParaRPr lang="en-US" sz="1800" b="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831071"/>
        <a:ext cx="1653006" cy="708431"/>
      </dsp:txXfrm>
    </dsp:sp>
    <dsp:sp modelId="{0BB26644-53BC-4342-814D-2E6F653FA453}">
      <dsp:nvSpPr>
        <dsp:cNvPr id="0" name=""/>
        <dsp:cNvSpPr/>
      </dsp:nvSpPr>
      <dsp:spPr>
        <a:xfrm rot="5400000">
          <a:off x="4183226" y="-2525650"/>
          <a:ext cx="1535741" cy="659618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Investigar el uso de m-Learning para el desarrollo de la comprensión lectora inicial en estudiantes de 3ro. Primaria en Guatemala.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53007" y="79538"/>
        <a:ext cx="6521212" cy="1385803"/>
      </dsp:txXfrm>
    </dsp:sp>
    <dsp:sp modelId="{2AB560FD-704F-4CFA-A41D-6E9CB785BB9B}">
      <dsp:nvSpPr>
        <dsp:cNvPr id="0" name=""/>
        <dsp:cNvSpPr/>
      </dsp:nvSpPr>
      <dsp:spPr>
        <a:xfrm rot="5400000">
          <a:off x="-354215" y="2642970"/>
          <a:ext cx="2361437" cy="16530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Objetivos específicos de la investigación</a:t>
          </a:r>
          <a:endParaRPr lang="en-US" sz="1800" b="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115257"/>
        <a:ext cx="1653006" cy="708431"/>
      </dsp:txXfrm>
    </dsp:sp>
    <dsp:sp modelId="{3BB7A0F7-55DF-4165-9AFA-E3D7DF403279}">
      <dsp:nvSpPr>
        <dsp:cNvPr id="0" name=""/>
        <dsp:cNvSpPr/>
      </dsp:nvSpPr>
      <dsp:spPr>
        <a:xfrm rot="5400000">
          <a:off x="3989123" y="-241868"/>
          <a:ext cx="1923948" cy="659618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s-GT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Describir el escenario didáctico y tecnológico para la aplicación del m-Learning.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s-UY" sz="180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Analizar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s-BO" sz="1800" kern="1200" noProof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incidencia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del m-Learning </a:t>
          </a:r>
          <a:r>
            <a:rPr lang="en-US" sz="18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el Desarrollo de la </a:t>
          </a:r>
          <a:r>
            <a:rPr lang="en-US" sz="18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comprensión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lectora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inicial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s-GT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Diseñar un plan de formación, evaluación y monitoreo para los docentes sobre m-Learning. 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653007" y="2188167"/>
        <a:ext cx="6502262" cy="173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9A43-9A3D-614E-8090-306BAB12064D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920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Vamos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Vamos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4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5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3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6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 descr="REDLEI_PPT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39" y="2116558"/>
            <a:ext cx="8580120" cy="1405685"/>
          </a:xfrm>
        </p:spPr>
        <p:txBody>
          <a:bodyPr>
            <a:noAutofit/>
          </a:bodyPr>
          <a:lstStyle/>
          <a:p>
            <a:r>
              <a:rPr lang="es-GT" sz="3000" b="1" dirty="0">
                <a:solidFill>
                  <a:srgbClr val="20A19E"/>
                </a:solidFill>
                <a:latin typeface="Arial"/>
                <a:cs typeface="Arial"/>
              </a:rPr>
              <a:t>Aportes del m-Learning al desarrollo de la comprensión lectora inicial en estudiantes de 3ro. primaria en Guatemala</a:t>
            </a:r>
            <a:endParaRPr lang="es-ES" sz="3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791006"/>
            <a:ext cx="6400800" cy="17526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Hilda Ruth Flores Muñoz</a:t>
            </a:r>
          </a:p>
          <a:p>
            <a:r>
              <a:rPr lang="en-US" sz="25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Universidad del Valle de Guatemala </a:t>
            </a:r>
          </a:p>
          <a:p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Guatemala, 10 de agosto de 2018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592527-D217-A040-A122-F09A28F73A4E}"/>
              </a:ext>
            </a:extLst>
          </p:cNvPr>
          <p:cNvSpPr txBox="1"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35AC688-87EC-5A42-A54F-77244C774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40" y="6010912"/>
            <a:ext cx="1394519" cy="714102"/>
          </a:xfrm>
          <a:prstGeom prst="rect">
            <a:avLst/>
          </a:prstGeom>
        </p:spPr>
      </p:pic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90B3FA0E-7A08-3C47-B664-95E59395C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010912"/>
            <a:ext cx="2140527" cy="8639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4DCE09-38D0-EA44-8EDF-2BAA39A58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785" y="6010912"/>
            <a:ext cx="2010587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47406" y="1243211"/>
            <a:ext cx="8249188" cy="4371577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Problema/contexto</a:t>
            </a:r>
          </a:p>
          <a:p>
            <a:pPr marL="457200" lvl="2" indent="-342000" algn="just">
              <a:buFont typeface="+mj-lt"/>
              <a:buAutoNum type="arabicPeriod"/>
            </a:pP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just">
              <a:buFont typeface="+mj-lt"/>
              <a:buAutoNum type="arabicPeriod"/>
            </a:pPr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 mejora de niveles de lectura a nivel nacional es aún una agenda pendiente.</a:t>
            </a:r>
          </a:p>
          <a:p>
            <a:pPr marL="457200" lvl="2" indent="-342000" algn="just">
              <a:buFont typeface="+mj-lt"/>
              <a:buAutoNum type="arabicPeriod"/>
            </a:pP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just">
              <a:buFont typeface="+mj-lt"/>
              <a:buAutoNum type="arabicPeriod"/>
            </a:pPr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Existen casos documentados en Guatemala que aportan buenas prácticas en la enseñanza de la comprensión lectora inicial e integración de tecnologías en el aula.</a:t>
            </a:r>
          </a:p>
          <a:p>
            <a:pPr marL="457200" lvl="2" indent="-342000" algn="just">
              <a:buFont typeface="+mj-lt"/>
              <a:buAutoNum type="arabicPeriod"/>
            </a:pP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just">
              <a:buFont typeface="+mj-lt"/>
              <a:buAutoNum type="arabicPeriod"/>
            </a:pPr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modelos de referencia de inclusión de móviles para la alfabetización, tienen un campo fértil en América Latina y Guatemala, donde la penetración de móviles tiene un crecimiento acelerado.</a:t>
            </a:r>
          </a:p>
          <a:p>
            <a:pPr marL="457200" lvl="2" indent="-342000" algn="just">
              <a:buFont typeface="+mj-lt"/>
              <a:buAutoNum type="arabicPeriod"/>
            </a:pP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just">
              <a:buFont typeface="+mj-lt"/>
              <a:buAutoNum type="arabicPeriod"/>
            </a:pPr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estudios sobre m-Learning y comprensión lectora arrojan evidencia de efectividad en diferentes niveles de escolaridad,  dejando aún espacio por explorar en el nivel inicial.</a:t>
            </a:r>
          </a:p>
          <a:p>
            <a:pPr marL="457200" lvl="2" indent="-342000" algn="just">
              <a:buFont typeface="+mj-lt"/>
              <a:buAutoNum type="arabicPeriod"/>
            </a:pP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just">
              <a:buFont typeface="+mj-lt"/>
              <a:buAutoNum type="arabicPeriod"/>
            </a:pP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just">
              <a:buFont typeface="+mj-lt"/>
              <a:buAutoNum type="arabicPeriod"/>
            </a:pP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just">
              <a:buFont typeface="+mj-lt"/>
              <a:buAutoNum type="arabicPeriod"/>
            </a:pPr>
            <a:endParaRPr lang="es-ES" sz="1400" dirty="0"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7406" y="24305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Introducción y objetivo</a:t>
            </a:r>
          </a:p>
        </p:txBody>
      </p:sp>
    </p:spTree>
    <p:extLst>
      <p:ext uri="{BB962C8B-B14F-4D97-AF65-F5344CB8AC3E}">
        <p14:creationId xmlns:p14="http://schemas.microsoft.com/office/powerpoint/2010/main" val="391294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8836" y="182972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Introducción y objetivo</a:t>
            </a: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id="{8EB0962A-5BC7-4F6F-BBD4-73AE21ADE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130360"/>
              </p:ext>
            </p:extLst>
          </p:nvPr>
        </p:nvGraphicFramePr>
        <p:xfrm>
          <a:off x="500315" y="1339639"/>
          <a:ext cx="8249188" cy="465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536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58836" y="1658888"/>
            <a:ext cx="8290667" cy="4942840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Enfoque de estudio</a:t>
            </a:r>
          </a:p>
          <a:p>
            <a:pPr marL="115200" lvl="2" algn="l"/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l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Enfoque mixto: estudio cuantitativo de tipo cuasiexperimental y casos.</a:t>
            </a:r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l"/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 Plan de muestreo</a:t>
            </a:r>
          </a:p>
          <a:p>
            <a:pPr marL="115200" lvl="2" algn="l"/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just"/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sujetos: docentes y estudiantes de tercer grado de primaria de tres escuelas de nivel socioeconómico medio-bajo, de área urbana en Guatemala, que acepten la invitación de participar en el proyecto.</a:t>
            </a:r>
          </a:p>
          <a:p>
            <a:pPr marL="115200" lvl="2" algn="just"/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just"/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Para cada escuela, se seleccionarán dos grupos previamente conformados.  aproximadamente 20 alumnos por grupo: uno control y experimental.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 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+mj-lt"/>
              <a:buAutoNum type="arabicPeriod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+mj-lt"/>
              <a:buAutoNum type="arabicPeriod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s-ES" sz="2400" b="1" dirty="0">
              <a:solidFill>
                <a:srgbClr val="20A19E"/>
              </a:solidFill>
              <a:latin typeface="Arial"/>
              <a:cs typeface="Arial"/>
            </a:endParaRPr>
          </a:p>
          <a:p>
            <a:pPr algn="l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l"/>
            <a:endParaRPr lang="es-ES" sz="1400" dirty="0"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8836" y="389075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419523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35976" y="1243211"/>
            <a:ext cx="8249188" cy="4371577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 </a:t>
            </a:r>
          </a:p>
          <a:p>
            <a:pPr marL="457200" lvl="2" indent="-342000" algn="l">
              <a:buFont typeface="+mj-lt"/>
              <a:buAutoNum type="arabicPeriod"/>
            </a:pPr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Innovación en el ámbito pedagógico y propuestas de integración curricular de los móviles.</a:t>
            </a:r>
          </a:p>
          <a:p>
            <a:pPr marL="115200" lvl="2" algn="l"/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just"/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2. Marcos de referencia para el desarrollo de la competencia digital en los        	docentes y su integración en las estrategias de enseñanza y aprendizaje.         </a:t>
            </a:r>
          </a:p>
          <a:p>
            <a:pPr marL="115200" lvl="2" algn="just"/>
            <a:endParaRPr lang="es-GT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15200" lvl="2" algn="just"/>
            <a:r>
              <a:rPr lang="es-G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3.  Guías para la actualización de las políticas educativas nacionales sobre la 	incorporación de tecnologías móviles en el aula y otros espacios de 	aprendizaje.</a:t>
            </a:r>
          </a:p>
          <a:p>
            <a:pPr marL="457200" lvl="2" indent="-342000" algn="l">
              <a:buFont typeface="+mj-lt"/>
              <a:buAutoNum type="arabicPeriod"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s-ES" sz="2400" b="1" dirty="0">
              <a:solidFill>
                <a:srgbClr val="20A19E"/>
              </a:solidFill>
              <a:latin typeface="Arial"/>
              <a:cs typeface="Arial"/>
            </a:endParaRPr>
          </a:p>
          <a:p>
            <a:pPr algn="l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l"/>
            <a:endParaRPr lang="es-ES" sz="1400" dirty="0"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8836" y="831004"/>
            <a:ext cx="8226328" cy="5189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Resultados anticipados</a:t>
            </a:r>
          </a:p>
        </p:txBody>
      </p:sp>
    </p:spTree>
    <p:extLst>
      <p:ext uri="{BB962C8B-B14F-4D97-AF65-F5344CB8AC3E}">
        <p14:creationId xmlns:p14="http://schemas.microsoft.com/office/powerpoint/2010/main" val="177778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6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/>
          <a:stretch/>
        </p:blipFill>
        <p:spPr>
          <a:xfrm>
            <a:off x="19240" y="-74658"/>
            <a:ext cx="9416374" cy="83705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463280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Facebook: Red para la </a:t>
            </a:r>
            <a:r>
              <a:rPr lang="es-GT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Lectoescritura Inicial</a:t>
            </a:r>
            <a:endParaRPr lang="es-G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de Centroamérica y el Caribe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Tweeter: @redlei _CAC</a:t>
            </a:r>
          </a:p>
          <a:p>
            <a:pPr algn="ctr"/>
            <a:endParaRPr lang="es-GT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6" name="Picture 5" descr="CINTILLO 6 log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964"/>
            <a:ext cx="9144000" cy="753036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A784AA-8073-E74C-B95D-DFD0095896A8}"/>
              </a:ext>
            </a:extLst>
          </p:cNvPr>
          <p:cNvSpPr txBox="1"/>
          <p:nvPr/>
        </p:nvSpPr>
        <p:spPr>
          <a:xfrm>
            <a:off x="0" y="5635426"/>
            <a:ext cx="9651702" cy="1772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CD4089-00DD-9E48-898A-4B7D26796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654" y="5876027"/>
            <a:ext cx="1711455" cy="876398"/>
          </a:xfrm>
          <a:prstGeom prst="rect">
            <a:avLst/>
          </a:prstGeom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AFC69A91-9603-E345-BCD6-1D5B47E37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69" y="5833778"/>
            <a:ext cx="2627011" cy="1060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546D7-5508-C74A-ABAA-B3CAF25FB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85" y="5833903"/>
            <a:ext cx="2467538" cy="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352</Words>
  <Application>Microsoft Macintosh PowerPoint</Application>
  <PresentationFormat>On-screen Show (4:3)</PresentationFormat>
  <Paragraphs>59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Aportes del m-Learning al desarrollo de la comprensión lectora inicial en estudiantes de 3ro. primaria en Guatemala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214</cp:revision>
  <dcterms:created xsi:type="dcterms:W3CDTF">2018-05-09T18:17:23Z</dcterms:created>
  <dcterms:modified xsi:type="dcterms:W3CDTF">2018-08-29T21:00:04Z</dcterms:modified>
</cp:coreProperties>
</file>