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06" r:id="rId2"/>
    <p:sldId id="277" r:id="rId3"/>
    <p:sldId id="326" r:id="rId4"/>
    <p:sldId id="320" r:id="rId5"/>
    <p:sldId id="307" r:id="rId6"/>
    <p:sldId id="325" r:id="rId7"/>
    <p:sldId id="308" r:id="rId8"/>
    <p:sldId id="312" r:id="rId9"/>
    <p:sldId id="322" r:id="rId10"/>
    <p:sldId id="314" r:id="rId11"/>
    <p:sldId id="319" r:id="rId12"/>
    <p:sldId id="327" r:id="rId13"/>
    <p:sldId id="321" r:id="rId14"/>
    <p:sldId id="288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4" autoAdjust="0"/>
    <p:restoredTop sz="50000" autoAdjust="0"/>
  </p:normalViewPr>
  <p:slideViewPr>
    <p:cSldViewPr snapToGrid="0" snapToObjects="1">
      <p:cViewPr varScale="1">
        <p:scale>
          <a:sx n="98" d="100"/>
          <a:sy n="98" d="100"/>
        </p:scale>
        <p:origin x="17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46C00-655D-174E-A4DB-18E710E2548D}" type="doc">
      <dgm:prSet loTypeId="urn:microsoft.com/office/officeart/2005/8/layout/radial4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758FDBC-4768-934C-BA5D-FAC3589834A6}">
      <dgm:prSet phldrT="[Text]"/>
      <dgm:spPr/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Mejora el aprendizaje 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AF7B040-F427-F342-B88C-5859100CBEFC}" type="parTrans" cxnId="{01359416-8E1D-D54A-B288-E1B651DDA7F7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4D7C91C-19A8-9C49-99C9-53B4684469E2}" type="sibTrans" cxnId="{01359416-8E1D-D54A-B288-E1B651DDA7F7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4275E81-4621-6749-92C1-E0CAC1D1AABC}">
      <dgm:prSet phldrT="[Text]"/>
      <dgm:spPr/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Capacitación docente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3DD7EA6-C593-2443-9FB2-65FF8E3B8EB1}" type="parTrans" cxnId="{83B397F1-4CA8-2C48-AF3C-2E230BC9D8BB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72014B6-64F2-8D42-BCBB-A8E24310E0EB}" type="sibTrans" cxnId="{83B397F1-4CA8-2C48-AF3C-2E230BC9D8BB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1944222-F3BB-204B-9F9F-AD7A51C572D0}">
      <dgm:prSet phldrT="[Text]"/>
      <dgm:spPr/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Monitoreo y asesoría constante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9A7CD6F-8CAA-1F45-872D-14240A2BEFAD}" type="parTrans" cxnId="{022F8EAF-598D-0740-B4DC-72076DEF65CF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3D9EEE6-600A-294B-B8C0-B1D2F387384F}" type="sibTrans" cxnId="{022F8EAF-598D-0740-B4DC-72076DEF65CF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CD4F326-B8BF-C84B-8869-B617BDAFE9FC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75000"/>
                  <a:lumOff val="25000"/>
                </a:schemeClr>
              </a:solidFill>
            </a:rPr>
            <a:t>Materiales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9D16610-F77A-CE4F-B987-82C5BE5CC43F}" type="parTrans" cxnId="{46478A8F-21B4-584C-A4AB-BE951F02E8DF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8ABCEAB-23FD-8D41-A391-5EF2010E57A3}" type="sibTrans" cxnId="{46478A8F-21B4-584C-A4AB-BE951F02E8DF}">
      <dgm:prSet/>
      <dgm:spPr/>
      <dgm:t>
        <a:bodyPr/>
        <a:lstStyle/>
        <a:p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B8A53AA-3A26-3944-A484-4FA68F0DC63B}" type="pres">
      <dgm:prSet presAssocID="{DAF46C00-655D-174E-A4DB-18E710E2548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FFA3C0-ED14-8349-B1CE-1BB322D23506}" type="pres">
      <dgm:prSet presAssocID="{E758FDBC-4768-934C-BA5D-FAC3589834A6}" presName="centerShape" presStyleLbl="node0" presStyleIdx="0" presStyleCnt="1"/>
      <dgm:spPr/>
    </dgm:pt>
    <dgm:pt modelId="{D49AB046-7EF8-214A-A29E-3DB23421250D}" type="pres">
      <dgm:prSet presAssocID="{E3DD7EA6-C593-2443-9FB2-65FF8E3B8EB1}" presName="parTrans" presStyleLbl="bgSibTrans2D1" presStyleIdx="0" presStyleCnt="3"/>
      <dgm:spPr/>
    </dgm:pt>
    <dgm:pt modelId="{E16DEA5C-AAE7-F84D-A918-FFEE8A9B8537}" type="pres">
      <dgm:prSet presAssocID="{F4275E81-4621-6749-92C1-E0CAC1D1AABC}" presName="node" presStyleLbl="node1" presStyleIdx="0" presStyleCnt="3">
        <dgm:presLayoutVars>
          <dgm:bulletEnabled val="1"/>
        </dgm:presLayoutVars>
      </dgm:prSet>
      <dgm:spPr/>
    </dgm:pt>
    <dgm:pt modelId="{AA329AED-022B-AA4B-8FAF-BC9524EA7AD0}" type="pres">
      <dgm:prSet presAssocID="{E9A7CD6F-8CAA-1F45-872D-14240A2BEFAD}" presName="parTrans" presStyleLbl="bgSibTrans2D1" presStyleIdx="1" presStyleCnt="3"/>
      <dgm:spPr/>
    </dgm:pt>
    <dgm:pt modelId="{0B3372AB-0F37-DD45-9804-7B7969ACB49C}" type="pres">
      <dgm:prSet presAssocID="{A1944222-F3BB-204B-9F9F-AD7A51C572D0}" presName="node" presStyleLbl="node1" presStyleIdx="1" presStyleCnt="3">
        <dgm:presLayoutVars>
          <dgm:bulletEnabled val="1"/>
        </dgm:presLayoutVars>
      </dgm:prSet>
      <dgm:spPr/>
    </dgm:pt>
    <dgm:pt modelId="{8BE3FDF7-8D2D-6441-8A40-0D24B4F46FDC}" type="pres">
      <dgm:prSet presAssocID="{E9D16610-F77A-CE4F-B987-82C5BE5CC43F}" presName="parTrans" presStyleLbl="bgSibTrans2D1" presStyleIdx="2" presStyleCnt="3"/>
      <dgm:spPr/>
    </dgm:pt>
    <dgm:pt modelId="{3F29E7B6-BBC9-DE4F-996E-7904DC728AD3}" type="pres">
      <dgm:prSet presAssocID="{CCD4F326-B8BF-C84B-8869-B617BDAFE9FC}" presName="node" presStyleLbl="node1" presStyleIdx="2" presStyleCnt="3">
        <dgm:presLayoutVars>
          <dgm:bulletEnabled val="1"/>
        </dgm:presLayoutVars>
      </dgm:prSet>
      <dgm:spPr/>
    </dgm:pt>
  </dgm:ptLst>
  <dgm:cxnLst>
    <dgm:cxn modelId="{1DAD2705-96EB-D540-BB52-9702FD3B1F51}" type="presOf" srcId="{E758FDBC-4768-934C-BA5D-FAC3589834A6}" destId="{E2FFA3C0-ED14-8349-B1CE-1BB322D23506}" srcOrd="0" destOrd="0" presId="urn:microsoft.com/office/officeart/2005/8/layout/radial4"/>
    <dgm:cxn modelId="{AF2DF011-46CA-B843-A87D-2DFF5CC5E497}" type="presOf" srcId="{E9A7CD6F-8CAA-1F45-872D-14240A2BEFAD}" destId="{AA329AED-022B-AA4B-8FAF-BC9524EA7AD0}" srcOrd="0" destOrd="0" presId="urn:microsoft.com/office/officeart/2005/8/layout/radial4"/>
    <dgm:cxn modelId="{01359416-8E1D-D54A-B288-E1B651DDA7F7}" srcId="{DAF46C00-655D-174E-A4DB-18E710E2548D}" destId="{E758FDBC-4768-934C-BA5D-FAC3589834A6}" srcOrd="0" destOrd="0" parTransId="{5AF7B040-F427-F342-B88C-5859100CBEFC}" sibTransId="{D4D7C91C-19A8-9C49-99C9-53B4684469E2}"/>
    <dgm:cxn modelId="{174F9E22-FACD-B044-BC79-787F36860A2C}" type="presOf" srcId="{E3DD7EA6-C593-2443-9FB2-65FF8E3B8EB1}" destId="{D49AB046-7EF8-214A-A29E-3DB23421250D}" srcOrd="0" destOrd="0" presId="urn:microsoft.com/office/officeart/2005/8/layout/radial4"/>
    <dgm:cxn modelId="{DEE47823-7BCD-1F40-A641-86F8D80C71A7}" type="presOf" srcId="{CCD4F326-B8BF-C84B-8869-B617BDAFE9FC}" destId="{3F29E7B6-BBC9-DE4F-996E-7904DC728AD3}" srcOrd="0" destOrd="0" presId="urn:microsoft.com/office/officeart/2005/8/layout/radial4"/>
    <dgm:cxn modelId="{652A6776-8B2D-D34D-9D72-6E13A70020AA}" type="presOf" srcId="{E9D16610-F77A-CE4F-B987-82C5BE5CC43F}" destId="{8BE3FDF7-8D2D-6441-8A40-0D24B4F46FDC}" srcOrd="0" destOrd="0" presId="urn:microsoft.com/office/officeart/2005/8/layout/radial4"/>
    <dgm:cxn modelId="{46478A8F-21B4-584C-A4AB-BE951F02E8DF}" srcId="{E758FDBC-4768-934C-BA5D-FAC3589834A6}" destId="{CCD4F326-B8BF-C84B-8869-B617BDAFE9FC}" srcOrd="2" destOrd="0" parTransId="{E9D16610-F77A-CE4F-B987-82C5BE5CC43F}" sibTransId="{48ABCEAB-23FD-8D41-A391-5EF2010E57A3}"/>
    <dgm:cxn modelId="{D13AE4A6-275C-E74D-B07F-497958AFB46E}" type="presOf" srcId="{A1944222-F3BB-204B-9F9F-AD7A51C572D0}" destId="{0B3372AB-0F37-DD45-9804-7B7969ACB49C}" srcOrd="0" destOrd="0" presId="urn:microsoft.com/office/officeart/2005/8/layout/radial4"/>
    <dgm:cxn modelId="{5D149EAC-9444-024E-AC3D-2794EAB0C440}" type="presOf" srcId="{F4275E81-4621-6749-92C1-E0CAC1D1AABC}" destId="{E16DEA5C-AAE7-F84D-A918-FFEE8A9B8537}" srcOrd="0" destOrd="0" presId="urn:microsoft.com/office/officeart/2005/8/layout/radial4"/>
    <dgm:cxn modelId="{022F8EAF-598D-0740-B4DC-72076DEF65CF}" srcId="{E758FDBC-4768-934C-BA5D-FAC3589834A6}" destId="{A1944222-F3BB-204B-9F9F-AD7A51C572D0}" srcOrd="1" destOrd="0" parTransId="{E9A7CD6F-8CAA-1F45-872D-14240A2BEFAD}" sibTransId="{E3D9EEE6-600A-294B-B8C0-B1D2F387384F}"/>
    <dgm:cxn modelId="{4D5D70E7-13DB-2C4F-829D-C98FD9A07EBA}" type="presOf" srcId="{DAF46C00-655D-174E-A4DB-18E710E2548D}" destId="{1B8A53AA-3A26-3944-A484-4FA68F0DC63B}" srcOrd="0" destOrd="0" presId="urn:microsoft.com/office/officeart/2005/8/layout/radial4"/>
    <dgm:cxn modelId="{83B397F1-4CA8-2C48-AF3C-2E230BC9D8BB}" srcId="{E758FDBC-4768-934C-BA5D-FAC3589834A6}" destId="{F4275E81-4621-6749-92C1-E0CAC1D1AABC}" srcOrd="0" destOrd="0" parTransId="{E3DD7EA6-C593-2443-9FB2-65FF8E3B8EB1}" sibTransId="{A72014B6-64F2-8D42-BCBB-A8E24310E0EB}"/>
    <dgm:cxn modelId="{43A8C1B7-E5C6-5D4B-9BF6-49385FBCA979}" type="presParOf" srcId="{1B8A53AA-3A26-3944-A484-4FA68F0DC63B}" destId="{E2FFA3C0-ED14-8349-B1CE-1BB322D23506}" srcOrd="0" destOrd="0" presId="urn:microsoft.com/office/officeart/2005/8/layout/radial4"/>
    <dgm:cxn modelId="{92EFD9F2-54FD-DB47-8BB6-24ACC47149A3}" type="presParOf" srcId="{1B8A53AA-3A26-3944-A484-4FA68F0DC63B}" destId="{D49AB046-7EF8-214A-A29E-3DB23421250D}" srcOrd="1" destOrd="0" presId="urn:microsoft.com/office/officeart/2005/8/layout/radial4"/>
    <dgm:cxn modelId="{5D9EEDAA-99B4-E243-BAEB-5701C26B906A}" type="presParOf" srcId="{1B8A53AA-3A26-3944-A484-4FA68F0DC63B}" destId="{E16DEA5C-AAE7-F84D-A918-FFEE8A9B8537}" srcOrd="2" destOrd="0" presId="urn:microsoft.com/office/officeart/2005/8/layout/radial4"/>
    <dgm:cxn modelId="{9FA89EFC-9C9C-A840-A654-28AC7169B558}" type="presParOf" srcId="{1B8A53AA-3A26-3944-A484-4FA68F0DC63B}" destId="{AA329AED-022B-AA4B-8FAF-BC9524EA7AD0}" srcOrd="3" destOrd="0" presId="urn:microsoft.com/office/officeart/2005/8/layout/radial4"/>
    <dgm:cxn modelId="{8EBDFC01-BFEA-6343-A21F-991A55AB3AFB}" type="presParOf" srcId="{1B8A53AA-3A26-3944-A484-4FA68F0DC63B}" destId="{0B3372AB-0F37-DD45-9804-7B7969ACB49C}" srcOrd="4" destOrd="0" presId="urn:microsoft.com/office/officeart/2005/8/layout/radial4"/>
    <dgm:cxn modelId="{161A10CB-A982-2940-856F-93F0AEA07755}" type="presParOf" srcId="{1B8A53AA-3A26-3944-A484-4FA68F0DC63B}" destId="{8BE3FDF7-8D2D-6441-8A40-0D24B4F46FDC}" srcOrd="5" destOrd="0" presId="urn:microsoft.com/office/officeart/2005/8/layout/radial4"/>
    <dgm:cxn modelId="{53B95DB7-5D5F-CD46-9D44-9D1926395854}" type="presParOf" srcId="{1B8A53AA-3A26-3944-A484-4FA68F0DC63B}" destId="{3F29E7B6-BBC9-DE4F-996E-7904DC728AD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C44660-F45F-8144-A8E5-052F7AAD4232}" type="doc">
      <dgm:prSet loTypeId="urn:microsoft.com/office/officeart/2005/8/layout/matrix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0F8AB9-BEAF-D54D-8DD7-B9B866C6F1CF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>
                  <a:lumMod val="85000"/>
                  <a:lumOff val="15000"/>
                </a:schemeClr>
              </a:solidFill>
            </a:rPr>
            <a:t>Motivación</a:t>
          </a:r>
          <a:endParaRPr lang="en-US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D88ECBF-BC8C-FD41-8E73-00DFC80ACDE9}" type="parTrans" cxnId="{5095DF58-B57B-EB4F-9890-A4ACE0EF2177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DDF48EF-C253-5244-88AD-58FA838002CA}" type="sibTrans" cxnId="{5095DF58-B57B-EB4F-9890-A4ACE0EF2177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EFCC5CE-4496-A341-BAE1-A05F51E782FF}">
      <dgm:prSet phldrT="[Text]" custT="1"/>
      <dgm:spPr/>
      <dgm:t>
        <a:bodyPr/>
        <a:lstStyle/>
        <a:p>
          <a:r>
            <a:rPr lang="en-US" sz="1800" dirty="0" err="1">
              <a:solidFill>
                <a:schemeClr val="tx1">
                  <a:lumMod val="85000"/>
                  <a:lumOff val="15000"/>
                </a:schemeClr>
              </a:solidFill>
            </a:rPr>
            <a:t>Competencia</a:t>
          </a:r>
          <a:r>
            <a:rPr lang="en-US" sz="18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800" dirty="0" err="1">
              <a:solidFill>
                <a:schemeClr val="tx1">
                  <a:lumMod val="85000"/>
                  <a:lumOff val="15000"/>
                </a:schemeClr>
              </a:solidFill>
            </a:rPr>
            <a:t>profesional</a:t>
          </a:r>
          <a:endParaRPr lang="en-US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108041E-D477-8948-B3B8-B36DE0F9ED34}" type="parTrans" cxnId="{1FDE8A05-B541-1049-A03D-72546C98915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2413145-131C-FE43-8EEC-F12F6567F5F4}" type="sibTrans" cxnId="{1FDE8A05-B541-1049-A03D-72546C989154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496BFFC-ED2B-024B-937C-CE4D19289F9F}">
      <dgm:prSet phldrT="[Text]" custT="1"/>
      <dgm:spPr/>
      <dgm:t>
        <a:bodyPr/>
        <a:lstStyle/>
        <a:p>
          <a:r>
            <a:rPr lang="en-US" sz="1900" dirty="0" err="1">
              <a:solidFill>
                <a:schemeClr val="tx1">
                  <a:lumMod val="85000"/>
                  <a:lumOff val="15000"/>
                </a:schemeClr>
              </a:solidFill>
            </a:rPr>
            <a:t>Cambio</a:t>
          </a:r>
          <a:endParaRPr lang="en-US" sz="19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9C9B7A7-68FD-1E4C-8540-69C6B1EB9DC3}" type="parTrans" cxnId="{A92FBA83-0279-4D42-AFFA-EC11AA0E9D06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5940A3A-DDB4-8C4C-AEDC-6A278D5F5ABE}" type="sibTrans" cxnId="{A92FBA83-0279-4D42-AFFA-EC11AA0E9D06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9ACFBC1-4BC2-9E42-AAA2-2A4A894209A2}">
      <dgm:prSet phldrT="[Text]" custT="1"/>
      <dgm:spPr/>
      <dgm:t>
        <a:bodyPr/>
        <a:lstStyle/>
        <a:p>
          <a:r>
            <a:rPr lang="en-US" sz="1900" dirty="0" err="1">
              <a:solidFill>
                <a:schemeClr val="tx1">
                  <a:lumMod val="85000"/>
                  <a:lumOff val="15000"/>
                </a:schemeClr>
              </a:solidFill>
            </a:rPr>
            <a:t>Aprendizajes</a:t>
          </a:r>
          <a:r>
            <a:rPr lang="en-US" sz="19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900" dirty="0" err="1">
              <a:solidFill>
                <a:schemeClr val="tx1">
                  <a:lumMod val="85000"/>
                  <a:lumOff val="15000"/>
                </a:schemeClr>
              </a:solidFill>
            </a:rPr>
            <a:t>logrados</a:t>
          </a:r>
          <a:endParaRPr lang="en-US" sz="19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48CEAFF-9E89-E74D-9981-18A17FC3C1F7}" type="parTrans" cxnId="{92EAA2C9-BD1C-E347-9350-2BF97CD4B156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BE08C42-A269-AB43-BA1D-C1DEAEBE4209}" type="sibTrans" cxnId="{92EAA2C9-BD1C-E347-9350-2BF97CD4B156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55C6614-BB55-1B4B-AC90-2960198E393A}" type="pres">
      <dgm:prSet presAssocID="{07C44660-F45F-8144-A8E5-052F7AAD4232}" presName="matrix" presStyleCnt="0">
        <dgm:presLayoutVars>
          <dgm:chMax val="1"/>
          <dgm:dir/>
          <dgm:resizeHandles val="exact"/>
        </dgm:presLayoutVars>
      </dgm:prSet>
      <dgm:spPr/>
    </dgm:pt>
    <dgm:pt modelId="{3BAEE304-30EB-5E4F-9373-653CD9D44488}" type="pres">
      <dgm:prSet presAssocID="{07C44660-F45F-8144-A8E5-052F7AAD4232}" presName="diamond" presStyleLbl="bgShp" presStyleIdx="0" presStyleCnt="1"/>
      <dgm:spPr/>
    </dgm:pt>
    <dgm:pt modelId="{FEFD54DC-F755-5D46-A588-F3591D746126}" type="pres">
      <dgm:prSet presAssocID="{07C44660-F45F-8144-A8E5-052F7AAD423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2DAD912-AB02-0242-9305-31F3DE09A919}" type="pres">
      <dgm:prSet presAssocID="{07C44660-F45F-8144-A8E5-052F7AAD423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AF9AF75-5D17-AC46-B36D-D301969AE03F}" type="pres">
      <dgm:prSet presAssocID="{07C44660-F45F-8144-A8E5-052F7AAD423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BEA347C-C777-0B4A-B307-D2B0F113835D}" type="pres">
      <dgm:prSet presAssocID="{07C44660-F45F-8144-A8E5-052F7AAD423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FDE8A05-B541-1049-A03D-72546C989154}" srcId="{07C44660-F45F-8144-A8E5-052F7AAD4232}" destId="{7EFCC5CE-4496-A341-BAE1-A05F51E782FF}" srcOrd="1" destOrd="0" parTransId="{2108041E-D477-8948-B3B8-B36DE0F9ED34}" sibTransId="{22413145-131C-FE43-8EEC-F12F6567F5F4}"/>
    <dgm:cxn modelId="{02E32B38-70D8-A84F-8428-911BE677389D}" type="presOf" srcId="{07C44660-F45F-8144-A8E5-052F7AAD4232}" destId="{C55C6614-BB55-1B4B-AC90-2960198E393A}" srcOrd="0" destOrd="0" presId="urn:microsoft.com/office/officeart/2005/8/layout/matrix3"/>
    <dgm:cxn modelId="{57B89E54-1E08-E443-A788-99A09D9751AC}" type="presOf" srcId="{4496BFFC-ED2B-024B-937C-CE4D19289F9F}" destId="{AAF9AF75-5D17-AC46-B36D-D301969AE03F}" srcOrd="0" destOrd="0" presId="urn:microsoft.com/office/officeart/2005/8/layout/matrix3"/>
    <dgm:cxn modelId="{5095DF58-B57B-EB4F-9890-A4ACE0EF2177}" srcId="{07C44660-F45F-8144-A8E5-052F7AAD4232}" destId="{3B0F8AB9-BEAF-D54D-8DD7-B9B866C6F1CF}" srcOrd="0" destOrd="0" parTransId="{6D88ECBF-BC8C-FD41-8E73-00DFC80ACDE9}" sibTransId="{1DDF48EF-C253-5244-88AD-58FA838002CA}"/>
    <dgm:cxn modelId="{A92FBA83-0279-4D42-AFFA-EC11AA0E9D06}" srcId="{07C44660-F45F-8144-A8E5-052F7AAD4232}" destId="{4496BFFC-ED2B-024B-937C-CE4D19289F9F}" srcOrd="2" destOrd="0" parTransId="{69C9B7A7-68FD-1E4C-8540-69C6B1EB9DC3}" sibTransId="{C5940A3A-DDB4-8C4C-AEDC-6A278D5F5ABE}"/>
    <dgm:cxn modelId="{EDD1719F-A891-1642-A485-AAC85B48BCEC}" type="presOf" srcId="{7EFCC5CE-4496-A341-BAE1-A05F51E782FF}" destId="{D2DAD912-AB02-0242-9305-31F3DE09A919}" srcOrd="0" destOrd="0" presId="urn:microsoft.com/office/officeart/2005/8/layout/matrix3"/>
    <dgm:cxn modelId="{92EAA2C9-BD1C-E347-9350-2BF97CD4B156}" srcId="{07C44660-F45F-8144-A8E5-052F7AAD4232}" destId="{69ACFBC1-4BC2-9E42-AAA2-2A4A894209A2}" srcOrd="3" destOrd="0" parTransId="{E48CEAFF-9E89-E74D-9981-18A17FC3C1F7}" sibTransId="{0BE08C42-A269-AB43-BA1D-C1DEAEBE4209}"/>
    <dgm:cxn modelId="{6DE72ED9-CFA2-274D-BD84-808E7101B234}" type="presOf" srcId="{69ACFBC1-4BC2-9E42-AAA2-2A4A894209A2}" destId="{0BEA347C-C777-0B4A-B307-D2B0F113835D}" srcOrd="0" destOrd="0" presId="urn:microsoft.com/office/officeart/2005/8/layout/matrix3"/>
    <dgm:cxn modelId="{C5660CE1-983E-1F40-9116-79664F37CB7E}" type="presOf" srcId="{3B0F8AB9-BEAF-D54D-8DD7-B9B866C6F1CF}" destId="{FEFD54DC-F755-5D46-A588-F3591D746126}" srcOrd="0" destOrd="0" presId="urn:microsoft.com/office/officeart/2005/8/layout/matrix3"/>
    <dgm:cxn modelId="{89F3E772-DA78-BC4C-80F0-9E8AC15C69B1}" type="presParOf" srcId="{C55C6614-BB55-1B4B-AC90-2960198E393A}" destId="{3BAEE304-30EB-5E4F-9373-653CD9D44488}" srcOrd="0" destOrd="0" presId="urn:microsoft.com/office/officeart/2005/8/layout/matrix3"/>
    <dgm:cxn modelId="{FA509490-0CFB-7A40-83B8-E4BC987D74A5}" type="presParOf" srcId="{C55C6614-BB55-1B4B-AC90-2960198E393A}" destId="{FEFD54DC-F755-5D46-A588-F3591D746126}" srcOrd="1" destOrd="0" presId="urn:microsoft.com/office/officeart/2005/8/layout/matrix3"/>
    <dgm:cxn modelId="{E12355DD-A55E-3044-9C89-97081C25E15A}" type="presParOf" srcId="{C55C6614-BB55-1B4B-AC90-2960198E393A}" destId="{D2DAD912-AB02-0242-9305-31F3DE09A919}" srcOrd="2" destOrd="0" presId="urn:microsoft.com/office/officeart/2005/8/layout/matrix3"/>
    <dgm:cxn modelId="{42CB9BFB-4079-8D49-8072-29035D33D6E3}" type="presParOf" srcId="{C55C6614-BB55-1B4B-AC90-2960198E393A}" destId="{AAF9AF75-5D17-AC46-B36D-D301969AE03F}" srcOrd="3" destOrd="0" presId="urn:microsoft.com/office/officeart/2005/8/layout/matrix3"/>
    <dgm:cxn modelId="{8A91B6D9-7249-064F-AC5A-C756EFBDCF5C}" type="presParOf" srcId="{C55C6614-BB55-1B4B-AC90-2960198E393A}" destId="{0BEA347C-C777-0B4A-B307-D2B0F113835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FA3C0-ED14-8349-B1CE-1BB322D23506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Mejora el aprendizaje </a:t>
          </a:r>
          <a:endParaRPr lang="en-US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416912" y="2539008"/>
        <a:ext cx="1262175" cy="1262175"/>
      </dsp:txXfrm>
    </dsp:sp>
    <dsp:sp modelId="{D49AB046-7EF8-214A-A29E-3DB23421250D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6DEA5C-AAE7-F84D-A918-FFEE8A9B8537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>
                  <a:lumMod val="75000"/>
                  <a:lumOff val="25000"/>
                </a:schemeClr>
              </a:solidFill>
            </a:rPr>
            <a:t>Capacitación docente</a:t>
          </a:r>
          <a:endParaRPr lang="en-US" sz="2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99856" y="1103105"/>
        <a:ext cx="1616269" cy="1277122"/>
      </dsp:txXfrm>
    </dsp:sp>
    <dsp:sp modelId="{AA329AED-022B-AA4B-8FAF-BC9524EA7AD0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3372AB-0F37-DD45-9804-7B7969ACB49C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>
                  <a:lumMod val="75000"/>
                  <a:lumOff val="25000"/>
                </a:schemeClr>
              </a:solidFill>
            </a:rPr>
            <a:t>Monitoreo y asesoría constante</a:t>
          </a:r>
          <a:endParaRPr lang="en-US" sz="2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239865" y="41144"/>
        <a:ext cx="1616269" cy="1277122"/>
      </dsp:txXfrm>
    </dsp:sp>
    <dsp:sp modelId="{8BE3FDF7-8D2D-6441-8A40-0D24B4F46FDC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29E7B6-BBC9-DE4F-996E-7904DC728AD3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Materiales</a:t>
          </a:r>
          <a:endParaRPr lang="en-US" sz="2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279873" y="1103105"/>
        <a:ext cx="1616269" cy="1277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EE304-30EB-5E4F-9373-653CD9D44488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FD54DC-F755-5D46-A588-F3591D746126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Motivación</a:t>
          </a:r>
          <a:endParaRPr lang="en-US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479451" y="463451"/>
        <a:ext cx="1430218" cy="1430218"/>
      </dsp:txXfrm>
    </dsp:sp>
    <dsp:sp modelId="{D2DAD912-AB02-0242-9305-31F3DE09A919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Competencia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8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profesional</a:t>
          </a:r>
          <a:endParaRPr lang="en-US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186331" y="463451"/>
        <a:ext cx="1430218" cy="1430218"/>
      </dsp:txXfrm>
    </dsp:sp>
    <dsp:sp modelId="{AAF9AF75-5D17-AC46-B36D-D301969AE03F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Cambio</a:t>
          </a:r>
          <a:endParaRPr lang="en-US" sz="1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479451" y="2170331"/>
        <a:ext cx="1430218" cy="1430218"/>
      </dsp:txXfrm>
    </dsp:sp>
    <dsp:sp modelId="{0BEA347C-C777-0B4A-B307-D2B0F113835D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Aprendizajes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9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logrados</a:t>
          </a:r>
          <a:endParaRPr lang="en-US" sz="1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18633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66CF8-CA01-4A4A-A945-943C9AAB19E4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8427E-A6C0-624B-8E7B-DC6609A7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9A43-9A3D-614E-8090-306BAB12064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2087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0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0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0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0BDD-40D7-442B-9840-950C0289E03C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609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0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86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0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94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64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8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23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2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51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7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6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1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17.jpeg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4864FE93-F2A0-6349-BF9E-476AB871DDD1}"/>
              </a:ext>
            </a:extLst>
          </p:cNvPr>
          <p:cNvGrpSpPr/>
          <p:nvPr/>
        </p:nvGrpSpPr>
        <p:grpSpPr>
          <a:xfrm>
            <a:off x="0" y="0"/>
            <a:ext cx="9144000" cy="6874859"/>
            <a:chOff x="0" y="0"/>
            <a:chExt cx="9144000" cy="6874859"/>
          </a:xfrm>
        </p:grpSpPr>
        <p:pic>
          <p:nvPicPr>
            <p:cNvPr id="6" name="Imagen 3" descr="REDLEI_PPT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B2592527-D217-A040-A122-F09A28F73A4E}"/>
                </a:ext>
              </a:extLst>
            </p:cNvPr>
            <p:cNvSpPr txBox="1"/>
            <p:nvPr/>
          </p:nvSpPr>
          <p:spPr>
            <a:xfrm>
              <a:off x="0" y="5638800"/>
              <a:ext cx="9144000" cy="1219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US" dirty="0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35AC688-87EC-5A42-A54F-77244C774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4740" y="6010912"/>
              <a:ext cx="1394519" cy="714102"/>
            </a:xfrm>
            <a:prstGeom prst="rect">
              <a:avLst/>
            </a:prstGeom>
          </p:spPr>
        </p:pic>
        <p:pic>
          <p:nvPicPr>
            <p:cNvPr id="9" name="Marcador de contenido 4">
              <a:extLst>
                <a:ext uri="{FF2B5EF4-FFF2-40B4-BE49-F238E27FC236}">
                  <a16:creationId xmlns:a16="http://schemas.microsoft.com/office/drawing/2014/main" id="{90B3FA0E-7A08-3C47-B664-95E5939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6010912"/>
              <a:ext cx="2140527" cy="86394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24DCE09-38D0-EA44-8EDF-2BAA39A58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2785" y="6010912"/>
              <a:ext cx="2010587" cy="7827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828801"/>
            <a:ext cx="7921503" cy="2108200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20A19E"/>
                </a:solidFill>
                <a:latin typeface="Arial"/>
                <a:cs typeface="Arial"/>
              </a:rPr>
              <a:t>Formación docente en servicio para la lectoescritura inicial en Honduras</a:t>
            </a:r>
            <a:endParaRPr lang="es-ES" sz="2800" i="1" dirty="0">
              <a:solidFill>
                <a:srgbClr val="20A19E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02426"/>
            <a:ext cx="6400800" cy="1002973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Dra</a:t>
            </a:r>
            <a:r>
              <a:rPr lang="en-US" sz="24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. Delia </a:t>
            </a:r>
            <a:r>
              <a:rPr lang="en-US" sz="2400" b="1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Fajardo</a:t>
            </a:r>
            <a:endParaRPr lang="en-US" sz="2400" b="1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Instituto</a:t>
            </a: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0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Investigación</a:t>
            </a: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20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Evaluación</a:t>
            </a: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Educativas</a:t>
            </a: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20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Sociales</a:t>
            </a:r>
            <a:endParaRPr lang="en-US" sz="20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Universidad </a:t>
            </a:r>
            <a:r>
              <a:rPr lang="en-US" sz="20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Pedagógica</a:t>
            </a: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Nacional Francisco Morazán</a:t>
            </a:r>
          </a:p>
          <a:p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10 de Agosto de 2018</a:t>
            </a:r>
          </a:p>
        </p:txBody>
      </p:sp>
    </p:spTree>
    <p:extLst>
      <p:ext uri="{BB962C8B-B14F-4D97-AF65-F5344CB8AC3E}">
        <p14:creationId xmlns:p14="http://schemas.microsoft.com/office/powerpoint/2010/main" val="218376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500315" y="1587500"/>
            <a:ext cx="8249188" cy="5016501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la formación teórica y metodológica en lectoescritura inicial de los docentes de primer grado de Honduras?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 enseña la lectoescritura inicial?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tan eficaz es la enseñanza de la lectoescritura inicial?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2980" y="954465"/>
            <a:ext cx="8226328" cy="5265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Preguntas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6149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500315" y="1663700"/>
            <a:ext cx="8249188" cy="4749802"/>
          </a:xfrm>
        </p:spPr>
        <p:txBody>
          <a:bodyPr>
            <a:noAutofit/>
          </a:bodyPr>
          <a:lstStyle/>
          <a:p>
            <a:pPr algn="just"/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Documentar cómo enseñan lectoescritura inicial los docentes en primer grado.</a:t>
            </a:r>
          </a:p>
          <a:p>
            <a:pPr algn="just"/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Caracterizar las experiencias exitosas y no exitosas en enseñanza de lectoescritura inicial.</a:t>
            </a:r>
          </a:p>
          <a:p>
            <a:pPr algn="just"/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Identificar vacíos y debilidades de la formación docente en lectoescritura inicial.</a:t>
            </a:r>
          </a:p>
          <a:p>
            <a:pPr algn="just"/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8836" y="955917"/>
            <a:ext cx="8226328" cy="5265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7058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32515" y="1530832"/>
            <a:ext cx="8249188" cy="5130734"/>
          </a:xfrm>
        </p:spPr>
        <p:txBody>
          <a:bodyPr>
            <a:noAutofit/>
          </a:bodyPr>
          <a:lstStyle/>
          <a:p>
            <a:pPr marL="342900" indent="-342900" algn="l">
              <a:buFont typeface="Wingdings" charset="2"/>
              <a:buChar char="ü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Enfoque cualitativo con diseño etnográfico.</a:t>
            </a:r>
          </a:p>
          <a:p>
            <a:pPr marL="342900" indent="-342900" algn="l">
              <a:buFont typeface="Wingdings" charset="2"/>
              <a:buChar char="ü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Observación de aula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Guía de observación.</a:t>
            </a:r>
          </a:p>
          <a:p>
            <a:pPr algn="l"/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Cuestionario de preguntas para 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entrevista en profundidad.</a:t>
            </a:r>
          </a:p>
          <a:p>
            <a:pPr marL="342900" indent="-342900" algn="l">
              <a:buFont typeface="Wingdings" charset="2"/>
              <a:buChar char="ü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Análisis de materiales educativos.</a:t>
            </a:r>
          </a:p>
          <a:p>
            <a:pPr marL="342900" indent="-342900" algn="l">
              <a:buFont typeface="Wingdings" charset="2"/>
              <a:buChar char="ü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Muestra intencional </a:t>
            </a:r>
            <a:r>
              <a:rPr lang="mr-I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–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representativa.</a:t>
            </a:r>
          </a:p>
          <a:p>
            <a:pPr marL="342900" indent="-342900" algn="l">
              <a:buFont typeface="Wingdings" charset="2"/>
              <a:buChar char="ü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Resultados del último Informe Nacional 2017.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9730" y="791530"/>
            <a:ext cx="8226328" cy="5265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Metodología</a:t>
            </a:r>
          </a:p>
        </p:txBody>
      </p:sp>
      <p:pic>
        <p:nvPicPr>
          <p:cNvPr id="5" name="Picture 4" descr="informe 2017 rend ac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16" y="2635997"/>
            <a:ext cx="2234402" cy="2920403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92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296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Productos esperados</a:t>
            </a:r>
            <a:endParaRPr lang="es-GT" sz="4000" dirty="0"/>
          </a:p>
        </p:txBody>
      </p:sp>
      <p:sp>
        <p:nvSpPr>
          <p:cNvPr id="16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Una caracterización de las prácticas exitosas y no exitosas en la enseñanza de lectoescritura inicial en Honduras.</a:t>
            </a:r>
          </a:p>
          <a:p>
            <a:pPr marL="342900" indent="-342900" algn="l">
              <a:buFont typeface="Arial"/>
              <a:buChar char="•"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Una descripción analítica de la formación de docentes en servicio que enseñan lectoescritura inicial.</a:t>
            </a:r>
          </a:p>
          <a:p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Análisis de los programas de formación en el país.</a:t>
            </a:r>
          </a:p>
          <a:p>
            <a:pPr marL="342900" indent="-342900" algn="l">
              <a:buFont typeface="Arial"/>
              <a:buChar char="•"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36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14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4" r="17826" b="17423"/>
          <a:stretch/>
        </p:blipFill>
        <p:spPr>
          <a:xfrm>
            <a:off x="19240" y="-74658"/>
            <a:ext cx="9416374" cy="691218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4027" y="4684341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Facebook: Red para </a:t>
            </a:r>
            <a:r>
              <a:rPr lang="es-GT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la Lectoescritura Inicial </a:t>
            </a:r>
            <a:endParaRPr lang="es-G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de Centroamérica y el Caribe </a:t>
            </a:r>
          </a:p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Twitter: @redlei _CAC</a:t>
            </a:r>
          </a:p>
          <a:p>
            <a:pPr algn="ctr"/>
            <a:r>
              <a:rPr lang="es-GT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I</a:t>
            </a:r>
          </a:p>
        </p:txBody>
      </p:sp>
      <p:pic>
        <p:nvPicPr>
          <p:cNvPr id="6" name="Picture 5" descr="CINTILLO 6 logo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4964"/>
            <a:ext cx="9144000" cy="753036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A784AA-8073-E74C-B95D-DFD0095896A8}"/>
              </a:ext>
            </a:extLst>
          </p:cNvPr>
          <p:cNvSpPr txBox="1"/>
          <p:nvPr/>
        </p:nvSpPr>
        <p:spPr>
          <a:xfrm>
            <a:off x="-23497" y="5779071"/>
            <a:ext cx="9459111" cy="1068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2CD4089-00DD-9E48-898A-4B7D26796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4654" y="5876027"/>
            <a:ext cx="1711455" cy="876398"/>
          </a:xfrm>
          <a:prstGeom prst="rect">
            <a:avLst/>
          </a:prstGeom>
        </p:spPr>
      </p:pic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AFC69A91-9603-E345-BCD6-1D5B47E37A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069" y="5833778"/>
            <a:ext cx="2627011" cy="10602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4546D7-5508-C74A-ABAA-B3CAF25FBA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1285" y="5833903"/>
            <a:ext cx="2467538" cy="9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1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705394" y="1201783"/>
            <a:ext cx="5170807" cy="9700452"/>
          </a:xfrm>
        </p:spPr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rgbClr val="20A19E"/>
                </a:solidFill>
                <a:latin typeface="Arial"/>
                <a:cs typeface="Arial"/>
              </a:rPr>
              <a:t>Estudios internacionales</a:t>
            </a:r>
          </a:p>
          <a:p>
            <a:pPr marL="285750" indent="-285750" algn="l">
              <a:buFont typeface="Arial"/>
              <a:buChar char="•"/>
            </a:pPr>
            <a:endParaRPr lang="es-ES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“La cantidad de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años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escolaridad completados por un adulto promedio en el mundo en desarrollo aumentó a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más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triple desde 1950 hasta 2010” (BM, 2018, p. 4).</a:t>
            </a:r>
          </a:p>
          <a:p>
            <a:pPr marL="285750" indent="-285750" algn="just">
              <a:buFont typeface="Arial"/>
              <a:buChar char="•"/>
            </a:pP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Metas EFA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</a:p>
          <a:p>
            <a:pPr marL="285750" indent="-285750" algn="just">
              <a:buFont typeface="Arial"/>
              <a:buChar char="•"/>
            </a:pP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crisis del aprendizaje</a:t>
            </a:r>
          </a:p>
          <a:p>
            <a:pPr lvl="1" algn="just"/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mr-I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después de varios años de escuela, millones de estudiantes carecen de las competencias básicas de lectura, escritura y aritmética” (Ibíd., p. 5).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05394" y="594064"/>
            <a:ext cx="8226328" cy="6027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300" b="1" dirty="0">
                <a:solidFill>
                  <a:srgbClr val="20A19E"/>
                </a:solidFill>
                <a:latin typeface="Arial"/>
                <a:cs typeface="Arial"/>
              </a:rPr>
              <a:t>Antecedentes</a:t>
            </a:r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0" name="Picture 9" descr="BM rep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095">
            <a:off x="7180078" y="763017"/>
            <a:ext cx="1464627" cy="1774055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EGR rep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630">
            <a:off x="5981993" y="1510774"/>
            <a:ext cx="1267325" cy="1529320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OCDE report 20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55" y="2426141"/>
            <a:ext cx="1244317" cy="1632453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istematic revi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280">
            <a:off x="6511448" y="3646347"/>
            <a:ext cx="1375148" cy="1782143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nfograf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55">
            <a:off x="7350367" y="4647202"/>
            <a:ext cx="1311502" cy="1707315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9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528811" y="1397032"/>
            <a:ext cx="4968004" cy="9946319"/>
          </a:xfrm>
        </p:spPr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rgbClr val="20A19E"/>
                </a:solidFill>
                <a:latin typeface="Arial"/>
                <a:cs typeface="Arial"/>
              </a:rPr>
              <a:t>Estudios internacionales</a:t>
            </a:r>
          </a:p>
          <a:p>
            <a:pPr marL="285750" indent="-285750" algn="l">
              <a:buFont typeface="Arial"/>
              <a:buChar char="•"/>
            </a:pPr>
            <a:endParaRPr lang="es-ES" sz="2000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PIRLS / TIMSS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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average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low-income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countries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performing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well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below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students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high-income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countries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(ACDP Indonesia, 2014, p. 3)</a:t>
            </a:r>
          </a:p>
          <a:p>
            <a:pPr marL="285750" indent="-285750" algn="l">
              <a:buFont typeface="Arial"/>
              <a:buChar char="•"/>
            </a:pP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Pérdida de recursos </a:t>
            </a:r>
          </a:p>
          <a:p>
            <a:pPr algn="l"/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Injusticia social</a:t>
            </a:r>
          </a:p>
          <a:p>
            <a:pPr algn="l"/>
            <a:endParaRPr lang="es-ES" sz="1800" dirty="0">
              <a:latin typeface="Arial"/>
              <a:cs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28165" y="682751"/>
            <a:ext cx="8226328" cy="6027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4000" b="1" dirty="0">
              <a:solidFill>
                <a:srgbClr val="20A19E"/>
              </a:solidFill>
              <a:latin typeface="Arial"/>
              <a:cs typeface="Arial"/>
            </a:endParaRPr>
          </a:p>
        </p:txBody>
      </p:sp>
      <p:pic>
        <p:nvPicPr>
          <p:cNvPr id="10" name="Picture 9" descr="BM rep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095">
            <a:off x="7180078" y="763017"/>
            <a:ext cx="1464627" cy="1774055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EGR rep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630">
            <a:off x="5981993" y="1510774"/>
            <a:ext cx="1267325" cy="1529320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OCDE report 20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55" y="2426141"/>
            <a:ext cx="1244317" cy="1632453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istematic revi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280">
            <a:off x="6511448" y="3646347"/>
            <a:ext cx="1375148" cy="1782143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nfograf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455">
            <a:off x="7350367" y="4647202"/>
            <a:ext cx="1311502" cy="1707315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09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593871" y="1069867"/>
            <a:ext cx="6847603" cy="1225580"/>
          </a:xfrm>
        </p:spPr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rgbClr val="20A19E"/>
                </a:solidFill>
                <a:latin typeface="Arial"/>
                <a:cs typeface="Arial"/>
              </a:rPr>
              <a:t>Estudios internacionales</a:t>
            </a:r>
          </a:p>
          <a:p>
            <a:pPr algn="l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-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Sí, es posible mejorar el aprendizaje de la lectoescritura 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  <a:sym typeface="Zapf Dingbats"/>
            </a:endParaRPr>
          </a:p>
          <a:p>
            <a:pPr algn="l"/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7963" y="353146"/>
            <a:ext cx="8226328" cy="6027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4000" b="1" dirty="0">
              <a:solidFill>
                <a:srgbClr val="20A19E"/>
              </a:solidFill>
              <a:latin typeface="Arial"/>
              <a:cs typeface="Aria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58160483"/>
              </p:ext>
            </p:extLst>
          </p:nvPr>
        </p:nvGraphicFramePr>
        <p:xfrm>
          <a:off x="1443935" y="229544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52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informe 2017 rend ac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18" y="2257390"/>
            <a:ext cx="2493484" cy="3259027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363219" y="1299454"/>
            <a:ext cx="5529580" cy="5558546"/>
          </a:xfrm>
        </p:spPr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rgbClr val="20A19E"/>
                </a:solidFill>
                <a:latin typeface="Arial"/>
                <a:cs typeface="Arial"/>
              </a:rPr>
              <a:t>Estudios nacionales</a:t>
            </a:r>
          </a:p>
          <a:p>
            <a:pPr algn="l"/>
            <a:endParaRPr lang="es-ES" sz="2000" b="1" dirty="0">
              <a:solidFill>
                <a:srgbClr val="20A19E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Los niveles de aprendizaje se han estancado: 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2014 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Zapf Dingbats"/>
              </a:rPr>
              <a:t>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MIDEH, 2018, p. 7</a:t>
            </a:r>
          </a:p>
          <a:p>
            <a:pPr marL="285750" indent="-285750" algn="l">
              <a:buFont typeface="Arial"/>
              <a:buChar char="•"/>
            </a:pP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Una nueva cultura de evaluación (2007-2017)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“Que los actores educativos se preocupen por mejorar los resultados de aprendizaje [</a:t>
            </a:r>
            <a:r>
              <a:rPr lang="mr-I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 un hecho muy positivo que expresa una alta difusión de la cultura de evaluación en el sistema educativo” (Ibíd., p. 6)</a:t>
            </a:r>
          </a:p>
        </p:txBody>
      </p:sp>
    </p:spTree>
    <p:extLst>
      <p:ext uri="{BB962C8B-B14F-4D97-AF65-F5344CB8AC3E}">
        <p14:creationId xmlns:p14="http://schemas.microsoft.com/office/powerpoint/2010/main" val="34385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267099" y="1285002"/>
            <a:ext cx="5309686" cy="5558546"/>
          </a:xfrm>
        </p:spPr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rgbClr val="20A19E"/>
                </a:solidFill>
                <a:latin typeface="Arial"/>
                <a:cs typeface="Arial"/>
              </a:rPr>
              <a:t>Estudios nacionales</a:t>
            </a:r>
          </a:p>
          <a:p>
            <a:pPr algn="l"/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Necesidad de documentar buenas prácticas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Wingdings"/>
              </a:rPr>
              <a:t> alimentar diseño curricular de la formación docente. (LAC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Wingdings"/>
              </a:rPr>
              <a:t>Reads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Wingdings"/>
              </a:rPr>
              <a:t>, 2016)</a:t>
            </a:r>
          </a:p>
          <a:p>
            <a:pPr marL="285750" indent="-285750" algn="l">
              <a:buFont typeface="Arial"/>
              <a:buChar char="•"/>
            </a:pP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  <a:sym typeface="Wingdings"/>
            </a:endParaRPr>
          </a:p>
          <a:p>
            <a:pPr marL="285750" indent="-285750" algn="l">
              <a:buFont typeface="Arial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“</a:t>
            </a:r>
            <a:r>
              <a:rPr lang="mr-I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…</a:t>
            </a:r>
            <a:r>
              <a:rPr lang="es-ES_tradn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el DCNB no prescribe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una metodología o enfoque determinado para la enseñanza de la lectura y la escritura” en Honduras (USAID, 2018, p. 13).</a:t>
            </a:r>
          </a:p>
          <a:p>
            <a:pPr marL="285750" indent="-285750" algn="l">
              <a:buFont typeface="Arial"/>
              <a:buChar char="•"/>
            </a:pPr>
            <a:endParaRPr lang="es-ES" sz="2000" b="1" dirty="0">
              <a:solidFill>
                <a:srgbClr val="20A19E"/>
              </a:solidFill>
              <a:latin typeface="Arial"/>
              <a:cs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9700" y="455385"/>
            <a:ext cx="8609803" cy="653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4000" b="1" dirty="0">
              <a:solidFill>
                <a:srgbClr val="20A19E"/>
              </a:solidFill>
              <a:latin typeface="Arial"/>
              <a:cs typeface="Arial"/>
            </a:endParaRPr>
          </a:p>
        </p:txBody>
      </p:sp>
      <p:pic>
        <p:nvPicPr>
          <p:cNvPr id="8" name="Picture 7" descr="honduras perf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206">
            <a:off x="7059571" y="698043"/>
            <a:ext cx="1712314" cy="2234455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nalisis acto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52">
            <a:off x="5925711" y="2594452"/>
            <a:ext cx="1883649" cy="2214561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 rot="776568">
            <a:off x="4665465" y="4944881"/>
            <a:ext cx="305601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68676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91375" y="1249659"/>
            <a:ext cx="4658425" cy="5430541"/>
          </a:xfrm>
        </p:spPr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rgbClr val="20A19E"/>
                </a:solidFill>
                <a:latin typeface="Arial"/>
                <a:cs typeface="Arial"/>
              </a:rPr>
              <a:t>Profesión docente</a:t>
            </a:r>
          </a:p>
          <a:p>
            <a:pPr marL="457200" lvl="2" indent="-342000" algn="l">
              <a:buFont typeface="+mj-lt"/>
              <a:buAutoNum type="arabicPeriod"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l">
              <a:buFont typeface="Arial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Es factor MUY importante.</a:t>
            </a:r>
            <a:endParaRPr lang="es-ES" sz="2000" i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l">
              <a:buFont typeface="Arial"/>
              <a:buChar char="•"/>
            </a:pP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2" indent="-342000" algn="l">
              <a:buFont typeface="Arial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docentes no están siendo entrenados para enseñar lectoescritura. (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Cvelich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2011) </a:t>
            </a:r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115200" lvl="2" algn="l"/>
            <a:endParaRPr lang="es-ES" sz="1800" i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15200" lvl="2" algn="l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Ni más formación académica a nivel superior ni más capacitaciones parecen tener impacto en el aprendizaje. </a:t>
            </a:r>
            <a:r>
              <a:rPr lang="es-E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(Informe de Factores Asociados, 2017, p. 33)</a:t>
            </a:r>
          </a:p>
          <a:p>
            <a:pPr marL="457200" lvl="2" indent="-342000" algn="l">
              <a:buFont typeface="+mj-lt"/>
              <a:buAutoNum type="arabicPeriod"/>
            </a:pPr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l">
              <a:buFont typeface="Arial"/>
              <a:buChar char="•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Necesario investigar más sobre</a:t>
            </a:r>
            <a:r>
              <a:rPr lang="mr-IN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s-ES_tradnl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115200" lvl="2" algn="l"/>
            <a:endParaRPr lang="es-E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1375" y="514831"/>
            <a:ext cx="8226328" cy="5951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4000" b="1" dirty="0">
              <a:solidFill>
                <a:srgbClr val="20A19E"/>
              </a:solidFill>
              <a:latin typeface="Arial"/>
              <a:cs typeface="Aria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45312304"/>
              </p:ext>
            </p:extLst>
          </p:nvPr>
        </p:nvGraphicFramePr>
        <p:xfrm>
          <a:off x="4032738" y="23201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aca23f3eaa18e0173538de8e89e2d4ac_key-to-success-clipart-clipartxtras-key-success-factors-clipart_170-170 cop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38" y="415819"/>
            <a:ext cx="2159000" cy="215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5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491319" y="1286522"/>
            <a:ext cx="5328559" cy="4923210"/>
          </a:xfrm>
        </p:spPr>
        <p:txBody>
          <a:bodyPr>
            <a:noAutofit/>
          </a:bodyPr>
          <a:lstStyle/>
          <a:p>
            <a:pPr marL="115200" lvl="2" algn="l"/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Carencias en la formación docente:</a:t>
            </a:r>
          </a:p>
          <a:p>
            <a:pPr marL="115200" lvl="2" algn="l"/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8100" lvl="2" indent="-342900" algn="l">
              <a:buFont typeface="Arial"/>
              <a:buChar char="•"/>
            </a:pP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“Comprensión Lectora es el componente de la prueba de conocimiento donde se evidencia el menor logro” (DGCE, 2016, p. 38). </a:t>
            </a:r>
          </a:p>
          <a:p>
            <a:pPr marL="115200" lvl="2" algn="l"/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 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Promedio obtiene puntajes menores de 50%</a:t>
            </a:r>
          </a:p>
          <a:p>
            <a:pPr marL="115200" lvl="2" algn="l"/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8100" lvl="2" indent="-342900" algn="l">
              <a:buFont typeface="Arial"/>
              <a:buChar char="•"/>
            </a:pP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Experiencias exitosas: Proyecto CETT (Caballeros Ruiz et al., 2012, p. 149)</a:t>
            </a:r>
          </a:p>
          <a:p>
            <a:pPr marL="458100" lvl="2" indent="-342900" algn="l">
              <a:buFont typeface="Arial"/>
              <a:buChar char="•"/>
            </a:pPr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8100" lvl="2" indent="-342900" algn="l">
              <a:buFont typeface="Arial"/>
              <a:buChar char="•"/>
            </a:pP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 pesar de las carencias, hay docentes motivados y creativos. (Martínez et al, 2016).</a:t>
            </a:r>
          </a:p>
          <a:p>
            <a:pPr marL="458100" lvl="2" indent="-342900" algn="l">
              <a:buFont typeface="Arial"/>
              <a:buChar char="•"/>
            </a:pPr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8100" lvl="2" indent="-342900" algn="l">
              <a:buFont typeface="Arial"/>
              <a:buChar char="•"/>
            </a:pP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Hay docentes que se resisten. (Ulloa, 2012, p. 55)</a:t>
            </a:r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algn="l"/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7000" y="489431"/>
            <a:ext cx="8622503" cy="5519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4000" b="1" dirty="0">
              <a:solidFill>
                <a:srgbClr val="20A19E"/>
              </a:solidFill>
              <a:latin typeface="Arial"/>
              <a:cs typeface="Arial"/>
            </a:endParaRPr>
          </a:p>
        </p:txBody>
      </p:sp>
      <p:pic>
        <p:nvPicPr>
          <p:cNvPr id="2" name="Picture 1" descr="info desemp doc 20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104">
            <a:off x="6008411" y="658538"/>
            <a:ext cx="2543410" cy="3278831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rativos docentes copy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3"/>
          <a:stretch/>
        </p:blipFill>
        <p:spPr>
          <a:xfrm>
            <a:off x="5809139" y="4054102"/>
            <a:ext cx="3067364" cy="2363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5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500315" y="2565400"/>
            <a:ext cx="7950070" cy="37338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Producir conocimiento local y contextualizado 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Wingdings"/>
              </a:rPr>
              <a:t> evidencias sustentadas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342900" indent="-342900" algn="l">
              <a:buFont typeface="Arial"/>
              <a:buChar char="•"/>
            </a:pP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342900" indent="-342900" algn="l">
              <a:buFont typeface="Arial"/>
              <a:buChar char="•"/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Basar la toma de decisiones y políticas públicas en dicha evidencia.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00315" y="1059480"/>
            <a:ext cx="8482803" cy="7551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Recomendaciones </a:t>
            </a:r>
          </a:p>
        </p:txBody>
      </p:sp>
    </p:spTree>
    <p:extLst>
      <p:ext uri="{BB962C8B-B14F-4D97-AF65-F5344CB8AC3E}">
        <p14:creationId xmlns:p14="http://schemas.microsoft.com/office/powerpoint/2010/main" val="25413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5397</TotalTime>
  <Words>618</Words>
  <Application>Microsoft Macintosh PowerPoint</Application>
  <PresentationFormat>On-screen Show (4:3)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Mangal</vt:lpstr>
      <vt:lpstr>Wingdings</vt:lpstr>
      <vt:lpstr>Zapf Dingbats</vt:lpstr>
      <vt:lpstr>Tema de Office</vt:lpstr>
      <vt:lpstr>Formación docente en servicio para la lectoescritura inicial en Honduras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Productos esperados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TÍITULO AQUÍ</dc:title>
  <dc:creator>Lom Diseño  Ana</dc:creator>
  <cp:lastModifiedBy>Christa Bollmann</cp:lastModifiedBy>
  <cp:revision>232</cp:revision>
  <dcterms:created xsi:type="dcterms:W3CDTF">2018-05-09T18:17:23Z</dcterms:created>
  <dcterms:modified xsi:type="dcterms:W3CDTF">2018-08-29T19:10:24Z</dcterms:modified>
</cp:coreProperties>
</file>