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7" r:id="rId2"/>
    <p:sldId id="308" r:id="rId3"/>
    <p:sldId id="310" r:id="rId4"/>
    <p:sldId id="311" r:id="rId5"/>
    <p:sldId id="312" r:id="rId6"/>
    <p:sldId id="28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/>
    <p:restoredTop sz="86387"/>
  </p:normalViewPr>
  <p:slideViewPr>
    <p:cSldViewPr snapToGrid="0" snapToObjects="1">
      <p:cViewPr varScale="1">
        <p:scale>
          <a:sx n="84" d="100"/>
          <a:sy n="84" d="100"/>
        </p:scale>
        <p:origin x="9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7A76-AF9C-498B-9E07-161B2A154B48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</dgm:pt>
    <dgm:pt modelId="{D52B7C6C-CB9A-4BF4-9D7A-84B8047B6326}">
      <dgm:prSet phldrT="[Texto]" custT="1"/>
      <dgm:spPr/>
      <dgm:t>
        <a:bodyPr/>
        <a:lstStyle/>
        <a:p>
          <a:r>
            <a:rPr lang="es-NI" sz="2000" b="1" dirty="0">
              <a:solidFill>
                <a:schemeClr val="tx1">
                  <a:lumMod val="75000"/>
                  <a:lumOff val="25000"/>
                </a:schemeClr>
              </a:solidFill>
            </a:rPr>
            <a:t>Comprensión</a:t>
          </a:r>
        </a:p>
        <a:p>
          <a:r>
            <a:rPr lang="es-NI" sz="2000" b="1" dirty="0">
              <a:solidFill>
                <a:schemeClr val="tx1">
                  <a:lumMod val="75000"/>
                  <a:lumOff val="25000"/>
                </a:schemeClr>
              </a:solidFill>
            </a:rPr>
            <a:t>lectora</a:t>
          </a:r>
        </a:p>
      </dgm:t>
    </dgm:pt>
    <dgm:pt modelId="{AC64CF56-0314-41B2-88AB-E2E67A9A3E6C}" type="parTrans" cxnId="{A7C11F8B-B59A-446F-994E-0F45E6C8CB9D}">
      <dgm:prSet/>
      <dgm:spPr/>
      <dgm:t>
        <a:bodyPr/>
        <a:lstStyle/>
        <a:p>
          <a:endParaRPr lang="es-NI"/>
        </a:p>
      </dgm:t>
    </dgm:pt>
    <dgm:pt modelId="{F0CC544F-9DB8-4353-A1ED-F6D494411354}" type="sibTrans" cxnId="{A7C11F8B-B59A-446F-994E-0F45E6C8CB9D}">
      <dgm:prSet/>
      <dgm:spPr/>
      <dgm:t>
        <a:bodyPr/>
        <a:lstStyle/>
        <a:p>
          <a:endParaRPr lang="es-NI"/>
        </a:p>
      </dgm:t>
    </dgm:pt>
    <dgm:pt modelId="{2F66F700-E3E8-4052-8BB7-A06B2F0F6BF8}">
      <dgm:prSet phldrT="[Texto]" custT="1"/>
      <dgm:spPr/>
      <dgm:t>
        <a:bodyPr/>
        <a:lstStyle/>
        <a:p>
          <a:r>
            <a:rPr lang="es-NI" sz="2000" b="1" dirty="0">
              <a:solidFill>
                <a:schemeClr val="tx1">
                  <a:lumMod val="75000"/>
                  <a:lumOff val="25000"/>
                </a:schemeClr>
              </a:solidFill>
            </a:rPr>
            <a:t>Prácticas pedagógicas</a:t>
          </a:r>
        </a:p>
      </dgm:t>
    </dgm:pt>
    <dgm:pt modelId="{68F07625-29E1-4C33-BC1E-111D519A11FE}" type="parTrans" cxnId="{ED4183E6-804F-4299-93CA-EDA76ED72EE4}">
      <dgm:prSet/>
      <dgm:spPr/>
      <dgm:t>
        <a:bodyPr/>
        <a:lstStyle/>
        <a:p>
          <a:endParaRPr lang="es-NI"/>
        </a:p>
      </dgm:t>
    </dgm:pt>
    <dgm:pt modelId="{D8A919E5-27C8-4D74-984E-25413485026A}" type="sibTrans" cxnId="{ED4183E6-804F-4299-93CA-EDA76ED72EE4}">
      <dgm:prSet/>
      <dgm:spPr/>
      <dgm:t>
        <a:bodyPr/>
        <a:lstStyle/>
        <a:p>
          <a:endParaRPr lang="es-NI"/>
        </a:p>
      </dgm:t>
    </dgm:pt>
    <dgm:pt modelId="{CA1DBD55-B1A0-4019-A3B6-1C4F034D3851}">
      <dgm:prSet phldrT="[Texto]" custT="1"/>
      <dgm:spPr/>
      <dgm:t>
        <a:bodyPr/>
        <a:lstStyle/>
        <a:p>
          <a:r>
            <a:rPr lang="es-NI" sz="2000" b="1" dirty="0">
              <a:solidFill>
                <a:schemeClr val="tx1">
                  <a:lumMod val="75000"/>
                  <a:lumOff val="25000"/>
                </a:schemeClr>
              </a:solidFill>
            </a:rPr>
            <a:t>Habilidades</a:t>
          </a:r>
        </a:p>
      </dgm:t>
    </dgm:pt>
    <dgm:pt modelId="{61713E7B-2E68-4349-BBEB-EACDA3435958}" type="parTrans" cxnId="{1B827FA7-B88B-4D60-A2B5-EA5CC6902844}">
      <dgm:prSet/>
      <dgm:spPr/>
      <dgm:t>
        <a:bodyPr/>
        <a:lstStyle/>
        <a:p>
          <a:endParaRPr lang="es-NI"/>
        </a:p>
      </dgm:t>
    </dgm:pt>
    <dgm:pt modelId="{FE54CCFE-4780-4F63-9DB8-1466FF2A1C6F}" type="sibTrans" cxnId="{1B827FA7-B88B-4D60-A2B5-EA5CC6902844}">
      <dgm:prSet/>
      <dgm:spPr/>
      <dgm:t>
        <a:bodyPr/>
        <a:lstStyle/>
        <a:p>
          <a:endParaRPr lang="es-NI"/>
        </a:p>
      </dgm:t>
    </dgm:pt>
    <dgm:pt modelId="{ED7EC805-C00C-4017-9886-D92DB9D73849}" type="pres">
      <dgm:prSet presAssocID="{C6FE7A76-AF9C-498B-9E07-161B2A154B48}" presName="compositeShape" presStyleCnt="0">
        <dgm:presLayoutVars>
          <dgm:chMax val="7"/>
          <dgm:dir/>
          <dgm:resizeHandles val="exact"/>
        </dgm:presLayoutVars>
      </dgm:prSet>
      <dgm:spPr/>
    </dgm:pt>
    <dgm:pt modelId="{5D8130DA-04F6-400A-951E-7BBFEF509931}" type="pres">
      <dgm:prSet presAssocID="{D52B7C6C-CB9A-4BF4-9D7A-84B8047B6326}" presName="circ1" presStyleLbl="vennNode1" presStyleIdx="0" presStyleCnt="3" custScaleX="111363" custScaleY="72694" custLinFactNeighborX="-1614" custLinFactNeighborY="538"/>
      <dgm:spPr/>
    </dgm:pt>
    <dgm:pt modelId="{04692277-7294-444C-91AA-D51F67CEA65A}" type="pres">
      <dgm:prSet presAssocID="{D52B7C6C-CB9A-4BF4-9D7A-84B8047B63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924FAF-EC11-4349-A215-B1BEB7021137}" type="pres">
      <dgm:prSet presAssocID="{2F66F700-E3E8-4052-8BB7-A06B2F0F6BF8}" presName="circ2" presStyleLbl="vennNode1" presStyleIdx="1" presStyleCnt="3" custScaleX="110262" custScaleY="63505" custLinFactNeighborX="-521" custLinFactNeighborY="-14234"/>
      <dgm:spPr/>
    </dgm:pt>
    <dgm:pt modelId="{235EB2D7-B477-4D84-BE7A-9A88CC50D87A}" type="pres">
      <dgm:prSet presAssocID="{2F66F700-E3E8-4052-8BB7-A06B2F0F6B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2E502A-BA2D-4BFB-94B9-8DFAE7642216}" type="pres">
      <dgm:prSet presAssocID="{CA1DBD55-B1A0-4019-A3B6-1C4F034D3851}" presName="circ3" presStyleLbl="vennNode1" presStyleIdx="2" presStyleCnt="3" custScaleX="105729" custScaleY="62220" custLinFactNeighborX="-6373" custLinFactNeighborY="-14423"/>
      <dgm:spPr/>
    </dgm:pt>
    <dgm:pt modelId="{DA8F471B-0C11-42C2-A511-48AA4F0EF5A1}" type="pres">
      <dgm:prSet presAssocID="{CA1DBD55-B1A0-4019-A3B6-1C4F034D385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C00FF30-38BB-4B17-BF05-F111080D2EAC}" type="presOf" srcId="{CA1DBD55-B1A0-4019-A3B6-1C4F034D3851}" destId="{3E2E502A-BA2D-4BFB-94B9-8DFAE7642216}" srcOrd="0" destOrd="0" presId="urn:microsoft.com/office/officeart/2005/8/layout/venn1"/>
    <dgm:cxn modelId="{59E2E163-CFCC-4E84-91D6-B3A2BC4A0F0E}" type="presOf" srcId="{D52B7C6C-CB9A-4BF4-9D7A-84B8047B6326}" destId="{5D8130DA-04F6-400A-951E-7BBFEF509931}" srcOrd="0" destOrd="0" presId="urn:microsoft.com/office/officeart/2005/8/layout/venn1"/>
    <dgm:cxn modelId="{A7C11F8B-B59A-446F-994E-0F45E6C8CB9D}" srcId="{C6FE7A76-AF9C-498B-9E07-161B2A154B48}" destId="{D52B7C6C-CB9A-4BF4-9D7A-84B8047B6326}" srcOrd="0" destOrd="0" parTransId="{AC64CF56-0314-41B2-88AB-E2E67A9A3E6C}" sibTransId="{F0CC544F-9DB8-4353-A1ED-F6D494411354}"/>
    <dgm:cxn modelId="{AB1D7096-2460-4220-9DBA-0D30534962A3}" type="presOf" srcId="{2F66F700-E3E8-4052-8BB7-A06B2F0F6BF8}" destId="{235EB2D7-B477-4D84-BE7A-9A88CC50D87A}" srcOrd="1" destOrd="0" presId="urn:microsoft.com/office/officeart/2005/8/layout/venn1"/>
    <dgm:cxn modelId="{499DC199-6B67-4DCA-B830-FB1182A99A7C}" type="presOf" srcId="{CA1DBD55-B1A0-4019-A3B6-1C4F034D3851}" destId="{DA8F471B-0C11-42C2-A511-48AA4F0EF5A1}" srcOrd="1" destOrd="0" presId="urn:microsoft.com/office/officeart/2005/8/layout/venn1"/>
    <dgm:cxn modelId="{1B827FA7-B88B-4D60-A2B5-EA5CC6902844}" srcId="{C6FE7A76-AF9C-498B-9E07-161B2A154B48}" destId="{CA1DBD55-B1A0-4019-A3B6-1C4F034D3851}" srcOrd="2" destOrd="0" parTransId="{61713E7B-2E68-4349-BBEB-EACDA3435958}" sibTransId="{FE54CCFE-4780-4F63-9DB8-1466FF2A1C6F}"/>
    <dgm:cxn modelId="{FACAF8C3-F9FB-42FF-9CE8-FD097CCD4777}" type="presOf" srcId="{2F66F700-E3E8-4052-8BB7-A06B2F0F6BF8}" destId="{D2924FAF-EC11-4349-A215-B1BEB7021137}" srcOrd="0" destOrd="0" presId="urn:microsoft.com/office/officeart/2005/8/layout/venn1"/>
    <dgm:cxn modelId="{E85D4ECE-4A69-450D-91F1-5065C0E0FDF4}" type="presOf" srcId="{C6FE7A76-AF9C-498B-9E07-161B2A154B48}" destId="{ED7EC805-C00C-4017-9886-D92DB9D73849}" srcOrd="0" destOrd="0" presId="urn:microsoft.com/office/officeart/2005/8/layout/venn1"/>
    <dgm:cxn modelId="{ED4183E6-804F-4299-93CA-EDA76ED72EE4}" srcId="{C6FE7A76-AF9C-498B-9E07-161B2A154B48}" destId="{2F66F700-E3E8-4052-8BB7-A06B2F0F6BF8}" srcOrd="1" destOrd="0" parTransId="{68F07625-29E1-4C33-BC1E-111D519A11FE}" sibTransId="{D8A919E5-27C8-4D74-984E-25413485026A}"/>
    <dgm:cxn modelId="{D054A4F5-351E-42B6-A66C-5DBB6ADB7CC6}" type="presOf" srcId="{D52B7C6C-CB9A-4BF4-9D7A-84B8047B6326}" destId="{04692277-7294-444C-91AA-D51F67CEA65A}" srcOrd="1" destOrd="0" presId="urn:microsoft.com/office/officeart/2005/8/layout/venn1"/>
    <dgm:cxn modelId="{A49904AA-E9E8-4982-B4C3-E86469C769F8}" type="presParOf" srcId="{ED7EC805-C00C-4017-9886-D92DB9D73849}" destId="{5D8130DA-04F6-400A-951E-7BBFEF509931}" srcOrd="0" destOrd="0" presId="urn:microsoft.com/office/officeart/2005/8/layout/venn1"/>
    <dgm:cxn modelId="{839B396D-A59A-44CF-9ADB-D1C29ED20167}" type="presParOf" srcId="{ED7EC805-C00C-4017-9886-D92DB9D73849}" destId="{04692277-7294-444C-91AA-D51F67CEA65A}" srcOrd="1" destOrd="0" presId="urn:microsoft.com/office/officeart/2005/8/layout/venn1"/>
    <dgm:cxn modelId="{B5761A5B-6AB5-4112-A73D-021F0B95F2DE}" type="presParOf" srcId="{ED7EC805-C00C-4017-9886-D92DB9D73849}" destId="{D2924FAF-EC11-4349-A215-B1BEB7021137}" srcOrd="2" destOrd="0" presId="urn:microsoft.com/office/officeart/2005/8/layout/venn1"/>
    <dgm:cxn modelId="{60143F0A-6522-4974-89EA-7891D92FBBBD}" type="presParOf" srcId="{ED7EC805-C00C-4017-9886-D92DB9D73849}" destId="{235EB2D7-B477-4D84-BE7A-9A88CC50D87A}" srcOrd="3" destOrd="0" presId="urn:microsoft.com/office/officeart/2005/8/layout/venn1"/>
    <dgm:cxn modelId="{08AF65D1-4E6A-4F13-8E4C-0850E7311CDE}" type="presParOf" srcId="{ED7EC805-C00C-4017-9886-D92DB9D73849}" destId="{3E2E502A-BA2D-4BFB-94B9-8DFAE7642216}" srcOrd="4" destOrd="0" presId="urn:microsoft.com/office/officeart/2005/8/layout/venn1"/>
    <dgm:cxn modelId="{F8509176-4DD0-486A-8E83-C0D38EC95543}" type="presParOf" srcId="{ED7EC805-C00C-4017-9886-D92DB9D73849}" destId="{DA8F471B-0C11-42C2-A511-48AA4F0EF5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130DA-04F6-400A-951E-7BBFEF509931}">
      <dsp:nvSpPr>
        <dsp:cNvPr id="0" name=""/>
        <dsp:cNvSpPr/>
      </dsp:nvSpPr>
      <dsp:spPr>
        <a:xfrm>
          <a:off x="885041" y="426746"/>
          <a:ext cx="2228905" cy="145495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Comprensión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lectora</a:t>
          </a:r>
        </a:p>
      </dsp:txBody>
      <dsp:txXfrm>
        <a:off x="1182228" y="681363"/>
        <a:ext cx="1634531" cy="654729"/>
      </dsp:txXfrm>
    </dsp:sp>
    <dsp:sp modelId="{D2924FAF-EC11-4349-A215-B1BEB7021137}">
      <dsp:nvSpPr>
        <dsp:cNvPr id="0" name=""/>
        <dsp:cNvSpPr/>
      </dsp:nvSpPr>
      <dsp:spPr>
        <a:xfrm>
          <a:off x="1640135" y="1473970"/>
          <a:ext cx="2206869" cy="127103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Prácticas pedagógicas</a:t>
          </a:r>
        </a:p>
      </dsp:txBody>
      <dsp:txXfrm>
        <a:off x="2315070" y="1802321"/>
        <a:ext cx="1324121" cy="699071"/>
      </dsp:txXfrm>
    </dsp:sp>
    <dsp:sp modelId="{3E2E502A-BA2D-4BFB-94B9-8DFAE7642216}">
      <dsp:nvSpPr>
        <dsp:cNvPr id="0" name=""/>
        <dsp:cNvSpPr/>
      </dsp:nvSpPr>
      <dsp:spPr>
        <a:xfrm>
          <a:off x="123972" y="1483046"/>
          <a:ext cx="2116142" cy="12453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Habilidades</a:t>
          </a:r>
        </a:p>
      </dsp:txBody>
      <dsp:txXfrm>
        <a:off x="323242" y="1804754"/>
        <a:ext cx="1269685" cy="68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3" descr="REDLEI_PPT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5763" y="6010912"/>
            <a:ext cx="1394519" cy="714102"/>
          </a:xfrm>
          <a:prstGeom prst="rect">
            <a:avLst/>
          </a:prstGeo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423" y="6010912"/>
            <a:ext cx="2140527" cy="863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3808" y="6010912"/>
            <a:ext cx="2010587" cy="78274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6010912"/>
            <a:ext cx="9144000" cy="84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4740" y="6010912"/>
            <a:ext cx="1394519" cy="714102"/>
          </a:xfrm>
          <a:prstGeom prst="rect">
            <a:avLst/>
          </a:prstGeom>
        </p:spPr>
      </p:pic>
      <p:pic>
        <p:nvPicPr>
          <p:cNvPr id="13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6010912"/>
            <a:ext cx="2140527" cy="8639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6573" y="6010912"/>
            <a:ext cx="2010587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-134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Imagen 9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Imagen 5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Imagen 4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63" y="2130425"/>
            <a:ext cx="7947837" cy="1995008"/>
          </a:xfrm>
        </p:spPr>
        <p:txBody>
          <a:bodyPr>
            <a:normAutofit fontScale="90000"/>
          </a:bodyPr>
          <a:lstStyle/>
          <a:p>
            <a:r>
              <a:rPr lang="es-GT" b="1" dirty="0">
                <a:solidFill>
                  <a:srgbClr val="20A19E"/>
                </a:solidFill>
              </a:rPr>
              <a:t>Comprendiendo las claves para </a:t>
            </a: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s-GT" b="1" dirty="0">
                <a:solidFill>
                  <a:srgbClr val="20A19E"/>
                </a:solidFill>
              </a:rPr>
              <a:t> la comprensión lectora desde preescolar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0974" y="4268971"/>
            <a:ext cx="6666614" cy="1398181"/>
          </a:xfrm>
        </p:spPr>
        <p:txBody>
          <a:bodyPr>
            <a:normAutofit fontScale="92500" lnSpcReduction="20000"/>
          </a:bodyPr>
          <a:lstStyle/>
          <a:p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Loli Estrada</a:t>
            </a:r>
          </a:p>
          <a:p>
            <a:r>
              <a:rPr lang="es-G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Nicaragua, 10 de agosto de 2018</a:t>
            </a:r>
          </a:p>
          <a:p>
            <a:r>
              <a:rPr lang="es-G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8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457201"/>
            <a:ext cx="8229600" cy="51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b="1" dirty="0">
                <a:solidFill>
                  <a:srgbClr val="20A19E"/>
                </a:solidFill>
              </a:rPr>
              <a:t>   </a:t>
            </a:r>
            <a:r>
              <a:rPr lang="es-GT" sz="4000" b="1" dirty="0">
                <a:solidFill>
                  <a:srgbClr val="20A19E"/>
                </a:solidFill>
              </a:rPr>
              <a:t>Problema - contexto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GT" sz="24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</a:t>
            </a:r>
            <a:r>
              <a:rPr lang="es-GT" sz="2400" b="1" dirty="0">
                <a:solidFill>
                  <a:srgbClr val="20A19E"/>
                </a:solidFill>
              </a:rPr>
              <a:t>, 2016. </a:t>
            </a:r>
            <a:r>
              <a:rPr lang="es-G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 importantes en procesos de comprensión inferencial y crítica</a:t>
            </a:r>
          </a:p>
          <a:p>
            <a:pPr marL="0" indent="0">
              <a:buNone/>
            </a:pPr>
            <a:endParaRPr lang="es-GT" sz="2800" dirty="0">
              <a:solidFill>
                <a:srgbClr val="20A19E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GT" sz="2800" dirty="0">
              <a:solidFill>
                <a:srgbClr val="20A19E"/>
              </a:solidFill>
            </a:endParaRPr>
          </a:p>
          <a:p>
            <a:pPr marL="0" indent="0">
              <a:buNone/>
            </a:pPr>
            <a:endParaRPr lang="es-GT" sz="2800" dirty="0">
              <a:solidFill>
                <a:srgbClr val="20A19E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54392"/>
              </p:ext>
            </p:extLst>
          </p:nvPr>
        </p:nvGraphicFramePr>
        <p:xfrm>
          <a:off x="740735" y="2003783"/>
          <a:ext cx="7861004" cy="1188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98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Dominio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Región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Nicaragua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N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Comprensión</a:t>
                      </a:r>
                      <a:r>
                        <a:rPr lang="es-NI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textos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52%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42%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2do. lugar más</a:t>
                      </a:r>
                      <a:r>
                        <a:rPr lang="es-NI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bajo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NI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Metalinguístico</a:t>
                      </a:r>
                      <a:r>
                        <a:rPr lang="es-NI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teórico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39%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32%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3er. lugar más bajo</a:t>
                      </a:r>
                      <a:endParaRPr lang="es-NI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09354" y="3347633"/>
            <a:ext cx="81923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4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Carencia de estudios en Nicaragua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de comprensión lectora en preescolar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entre enseñanza en preescolar y desempeño en primaria</a:t>
            </a:r>
          </a:p>
          <a:p>
            <a:pPr lvl="1"/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sz="24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      métodos tradicionales: enfoque perceptivo – motriz        características del docente y contexto en Nicaragua.</a:t>
            </a:r>
          </a:p>
          <a:p>
            <a:pPr lvl="1">
              <a:spcBef>
                <a:spcPts val="0"/>
              </a:spcBef>
            </a:pPr>
            <a:endParaRPr lang="es-GT" sz="2400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549910" y="5456389"/>
            <a:ext cx="3010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111667" y="5748551"/>
            <a:ext cx="30108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06322" y="1031902"/>
            <a:ext cx="4108960" cy="4244562"/>
            <a:chOff x="74428" y="862998"/>
            <a:chExt cx="4183392" cy="4191029"/>
          </a:xfrm>
        </p:grpSpPr>
        <p:graphicFrame>
          <p:nvGraphicFramePr>
            <p:cNvPr id="11" name="Diagrama 10"/>
            <p:cNvGraphicFramePr/>
            <p:nvPr>
              <p:extLst>
                <p:ext uri="{D42A27DB-BD31-4B8C-83A1-F6EECF244321}">
                  <p14:modId xmlns:p14="http://schemas.microsoft.com/office/powerpoint/2010/main" val="684376011"/>
                </p:ext>
              </p:extLst>
            </p:nvPr>
          </p:nvGraphicFramePr>
          <p:xfrm>
            <a:off x="74428" y="1651609"/>
            <a:ext cx="4183392" cy="34024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Rectángulo 11"/>
            <p:cNvSpPr/>
            <p:nvPr/>
          </p:nvSpPr>
          <p:spPr>
            <a:xfrm>
              <a:off x="1479346" y="1720500"/>
              <a:ext cx="1477585" cy="395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GT" sz="2000" b="1" dirty="0">
                  <a:solidFill>
                    <a:srgbClr val="20A1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1er. Grado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532254" y="4274336"/>
              <a:ext cx="1523020" cy="395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GT" sz="2000" b="1" dirty="0">
                  <a:solidFill>
                    <a:srgbClr val="20A1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Preescolar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43575" y="862998"/>
              <a:ext cx="2277023" cy="698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GT" sz="4000" b="1" dirty="0">
                  <a:solidFill>
                    <a:srgbClr val="20A19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Objetivo</a:t>
              </a:r>
              <a:endParaRPr lang="es-NI" sz="4000" b="1" dirty="0">
                <a:solidFill>
                  <a:srgbClr val="20A1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redondeado 28"/>
          <p:cNvSpPr/>
          <p:nvPr/>
        </p:nvSpPr>
        <p:spPr>
          <a:xfrm>
            <a:off x="4427678" y="534953"/>
            <a:ext cx="4077056" cy="922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Abordaje del niño pequeño como persona capaz e integral  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427678" y="1608851"/>
            <a:ext cx="4077056" cy="922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calidad E. Preescolar – aprendizaje primeros grados</a:t>
            </a:r>
            <a:r>
              <a:rPr lang="es-G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4427678" y="2695440"/>
            <a:ext cx="4077056" cy="3526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Acercamiento entre enfoques técnicos y comprehensivos de </a:t>
            </a:r>
            <a:r>
              <a:rPr lang="es-G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LyE</a:t>
            </a:r>
            <a:r>
              <a:rPr lang="es-G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comprensión lectora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513" indent="-290513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G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 no restringidas + restringidas</a:t>
            </a:r>
          </a:p>
          <a:p>
            <a:pPr marL="290513" indent="-290513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G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construcción de significados + aspectos técnicos</a:t>
            </a:r>
          </a:p>
          <a:p>
            <a:pPr marL="290513" indent="-290513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G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 con enfoque de diversidad: de niñas - niños y de estrategias pedagógicas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8589690" y="1133171"/>
            <a:ext cx="38504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</a:t>
            </a:r>
          </a:p>
          <a:p>
            <a:r>
              <a:rPr lang="es-GT" sz="2400" b="1" dirty="0">
                <a:solidFill>
                  <a:srgbClr val="20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endParaRPr lang="es-NI" sz="2400" b="1" dirty="0">
              <a:solidFill>
                <a:srgbClr val="20A1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85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783" y="467010"/>
            <a:ext cx="4375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4000" b="1" dirty="0">
                <a:solidFill>
                  <a:srgbClr val="20A19E"/>
                </a:solidFill>
                <a:latin typeface="+mj-lt"/>
                <a:ea typeface="+mj-ea"/>
                <a:cs typeface="+mj-cs"/>
              </a:rPr>
              <a:t>Metodología: mixta</a:t>
            </a:r>
            <a:endParaRPr lang="es-NI" sz="4000" b="1" dirty="0">
              <a:solidFill>
                <a:srgbClr val="20A19E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64292" y="2266363"/>
            <a:ext cx="7825871" cy="2851569"/>
            <a:chOff x="196652" y="2059203"/>
            <a:chExt cx="8668568" cy="3158629"/>
          </a:xfrm>
        </p:grpSpPr>
        <p:sp>
          <p:nvSpPr>
            <p:cNvPr id="9" name="CuadroTexto 8"/>
            <p:cNvSpPr txBox="1"/>
            <p:nvPr/>
          </p:nvSpPr>
          <p:spPr>
            <a:xfrm>
              <a:off x="6089681" y="2059203"/>
              <a:ext cx="277553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96875" indent="-341313" defTabSz="346075">
                <a:buClr>
                  <a:schemeClr val="accent5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Máximo 4 aulas preescolar:</a:t>
              </a:r>
            </a:p>
            <a:p>
              <a:pPr marL="290513" defTabSz="234950"/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urbanas – semi</a:t>
              </a:r>
            </a:p>
            <a:p>
              <a:pPr marL="290513" defTabSz="234950"/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rurales – estratos </a:t>
              </a:r>
            </a:p>
            <a:p>
              <a:pPr marL="290513" defTabSz="234950"/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medio y bajo</a:t>
              </a:r>
            </a:p>
            <a:p>
              <a:endParaRPr lang="es-NI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lvl="0" indent="-231775">
                <a:buClr>
                  <a:schemeClr val="accent5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Grupos de control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NI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174625">
                <a:buClr>
                  <a:schemeClr val="accent5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Instrumento cualitativo y cuantitativo</a:t>
              </a: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212980" y="2102082"/>
              <a:ext cx="5283298" cy="9224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NI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Evaluación inicial en preescolar: </a:t>
              </a: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docentes (enseñanza) y niños (habilidades)</a:t>
              </a: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196652" y="3168098"/>
              <a:ext cx="5283298" cy="127576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NI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Propuesta pedagógica </a:t>
              </a: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enseñanza de  habilidades para comprensión lectora + programa de formación y acompañamiento de docentes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212980" y="4564677"/>
              <a:ext cx="5283298" cy="6531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NI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Evaluación post en preescolar: </a:t>
              </a: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docentes y niños. </a:t>
              </a:r>
            </a:p>
          </p:txBody>
        </p:sp>
        <p:cxnSp>
          <p:nvCxnSpPr>
            <p:cNvPr id="18" name="Conector angular 17"/>
            <p:cNvCxnSpPr/>
            <p:nvPr/>
          </p:nvCxnSpPr>
          <p:spPr>
            <a:xfrm flipV="1">
              <a:off x="392846" y="2248678"/>
              <a:ext cx="5737241" cy="2969154"/>
            </a:xfrm>
            <a:prstGeom prst="bentConnector3">
              <a:avLst>
                <a:gd name="adj1" fmla="val 90234"/>
              </a:avLst>
            </a:prstGeom>
            <a:ln>
              <a:solidFill>
                <a:srgbClr val="20A19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o 43"/>
          <p:cNvGrpSpPr/>
          <p:nvPr/>
        </p:nvGrpSpPr>
        <p:grpSpPr>
          <a:xfrm>
            <a:off x="327758" y="5486783"/>
            <a:ext cx="7642762" cy="883799"/>
            <a:chOff x="160118" y="5279623"/>
            <a:chExt cx="8465742" cy="978967"/>
          </a:xfrm>
        </p:grpSpPr>
        <p:sp>
          <p:nvSpPr>
            <p:cNvPr id="10" name="CuadroTexto 9"/>
            <p:cNvSpPr txBox="1"/>
            <p:nvPr/>
          </p:nvSpPr>
          <p:spPr>
            <a:xfrm>
              <a:off x="6311444" y="5279623"/>
              <a:ext cx="2314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Instrumento</a:t>
              </a:r>
            </a:p>
            <a:p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Comprensión lectora</a:t>
              </a:r>
            </a:p>
            <a:p>
              <a:endParaRPr lang="es-NI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160118" y="5336158"/>
              <a:ext cx="5336159" cy="9224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NI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Investigación longitudinal. </a:t>
              </a: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Evaluación de comprensión lectora: niños/as de 1er. grado</a:t>
              </a:r>
            </a:p>
          </p:txBody>
        </p:sp>
        <p:cxnSp>
          <p:nvCxnSpPr>
            <p:cNvPr id="35" name="Conector angular 34"/>
            <p:cNvCxnSpPr/>
            <p:nvPr/>
          </p:nvCxnSpPr>
          <p:spPr>
            <a:xfrm flipV="1">
              <a:off x="376518" y="5436679"/>
              <a:ext cx="5753569" cy="805485"/>
            </a:xfrm>
            <a:prstGeom prst="bentConnector3">
              <a:avLst>
                <a:gd name="adj1" fmla="val 90507"/>
              </a:avLst>
            </a:prstGeom>
            <a:ln>
              <a:solidFill>
                <a:srgbClr val="20A19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380620" y="1174896"/>
            <a:ext cx="7595040" cy="895667"/>
            <a:chOff x="212979" y="967736"/>
            <a:chExt cx="8412881" cy="992113"/>
          </a:xfrm>
        </p:grpSpPr>
        <p:sp>
          <p:nvSpPr>
            <p:cNvPr id="6" name="CuadroTexto 5"/>
            <p:cNvSpPr txBox="1"/>
            <p:nvPr/>
          </p:nvSpPr>
          <p:spPr>
            <a:xfrm>
              <a:off x="6311444" y="967736"/>
              <a:ext cx="2314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Aplicación en América </a:t>
              </a:r>
            </a:p>
            <a:p>
              <a:r>
                <a:rPr lang="es-N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Latina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212979" y="1037417"/>
              <a:ext cx="5245585" cy="9224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NI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Revisión de literatura: </a:t>
              </a:r>
              <a:r>
                <a:rPr lang="es-NI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habilidades y prácticas pedagógicas</a:t>
              </a:r>
              <a:r>
                <a:rPr lang="es-NI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en E. Inicial: comprensión lectora</a:t>
              </a:r>
            </a:p>
          </p:txBody>
        </p:sp>
        <p:cxnSp>
          <p:nvCxnSpPr>
            <p:cNvPr id="39" name="Conector angular 38"/>
            <p:cNvCxnSpPr/>
            <p:nvPr/>
          </p:nvCxnSpPr>
          <p:spPr>
            <a:xfrm flipV="1">
              <a:off x="336112" y="1152093"/>
              <a:ext cx="5753569" cy="805485"/>
            </a:xfrm>
            <a:prstGeom prst="bentConnector3">
              <a:avLst>
                <a:gd name="adj1" fmla="val 90507"/>
              </a:avLst>
            </a:prstGeom>
            <a:ln>
              <a:solidFill>
                <a:srgbClr val="20A19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0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28680" y="3017099"/>
            <a:ext cx="8414236" cy="3307280"/>
            <a:chOff x="428680" y="3017099"/>
            <a:chExt cx="8414236" cy="3307280"/>
          </a:xfrm>
        </p:grpSpPr>
        <p:sp>
          <p:nvSpPr>
            <p:cNvPr id="4" name="Rectángulo 3"/>
            <p:cNvSpPr/>
            <p:nvPr/>
          </p:nvSpPr>
          <p:spPr>
            <a:xfrm>
              <a:off x="5975450" y="3017099"/>
              <a:ext cx="1364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GT" sz="2400" b="1" dirty="0">
                  <a:solidFill>
                    <a:srgbClr val="20A19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Impacto</a:t>
              </a:r>
              <a:endParaRPr lang="es-NI" sz="2400" b="1" dirty="0">
                <a:solidFill>
                  <a:srgbClr val="20A1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4531659" y="3501482"/>
              <a:ext cx="4311257" cy="28228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Modelo pedagógico referente</a:t>
              </a: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75000"/>
                  </a:schemeClr>
                </a:buClr>
              </a:pPr>
              <a:endParaRPr lang="es-N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Insumos para la formación docente:</a:t>
              </a:r>
              <a:endParaRPr lang="es-NI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631825" marR="0" lvl="0" indent="-403225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75000"/>
                  </a:schemeClr>
                </a:buClr>
                <a:buFont typeface="+mj-lt"/>
                <a:buAutoNum type="alphaLcParenR"/>
              </a:pP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Metodología de capacitación</a:t>
              </a:r>
            </a:p>
            <a:p>
              <a:pPr marL="631825" marR="0" lvl="0" indent="-403225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75000"/>
                  </a:schemeClr>
                </a:buClr>
                <a:buFont typeface="+mj-lt"/>
                <a:buAutoNum type="alphaLcParenR"/>
              </a:pPr>
              <a:r>
                <a:rPr lang="es-NI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Estrategias de monitoreo y acompañamiento</a:t>
              </a:r>
            </a:p>
          </p:txBody>
        </p:sp>
        <p:pic>
          <p:nvPicPr>
            <p:cNvPr id="29" name="Picture 4" descr="Resultado de imagen para preschool children read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0" y="3247931"/>
              <a:ext cx="3551649" cy="2685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Conector angular 13"/>
          <p:cNvCxnSpPr>
            <a:cxnSpLocks/>
          </p:cNvCxnSpPr>
          <p:nvPr/>
        </p:nvCxnSpPr>
        <p:spPr>
          <a:xfrm>
            <a:off x="3797182" y="1463948"/>
            <a:ext cx="1894256" cy="1783983"/>
          </a:xfrm>
          <a:prstGeom prst="bentConnector3">
            <a:avLst>
              <a:gd name="adj1" fmla="val 50000"/>
            </a:avLst>
          </a:prstGeom>
          <a:ln>
            <a:solidFill>
              <a:srgbClr val="20A19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40421" y="716931"/>
            <a:ext cx="3192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400" b="1" dirty="0">
                <a:solidFill>
                  <a:srgbClr val="20A19E"/>
                </a:solidFill>
              </a:rPr>
              <a:t>Resultados anticipados </a:t>
            </a:r>
            <a:endParaRPr lang="es-NI" sz="24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40421" y="1579032"/>
            <a:ext cx="4291238" cy="1499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2575" marR="0" lvl="0" indent="-2825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N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 de prácticas docentes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endParaRPr lang="es-NI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2575" marR="0" lvl="0" indent="-2825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N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Buen desempeño en comprensión lectora </a:t>
            </a:r>
          </a:p>
        </p:txBody>
      </p:sp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90" y="677800"/>
            <a:ext cx="2835230" cy="219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0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6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19240" y="-74658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463280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Facebook: Red para la Lectoescritura Inicial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de Centroamérica y el Caribe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TwItter: @</a:t>
            </a:r>
            <a:r>
              <a:rPr lang="es-G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redlei _CAC</a:t>
            </a:r>
            <a:endParaRPr lang="es-G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0" y="5635426"/>
            <a:ext cx="9651702" cy="1772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331</Words>
  <Application>Microsoft Macintosh PowerPoint</Application>
  <PresentationFormat>On-screen Show (4:3)</PresentationFormat>
  <Paragraphs>83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Tema de Office</vt:lpstr>
      <vt:lpstr>Comprendiendo las claves para promover la comprensión lectora desde preescolar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426</cp:revision>
  <dcterms:created xsi:type="dcterms:W3CDTF">2018-05-09T18:17:23Z</dcterms:created>
  <dcterms:modified xsi:type="dcterms:W3CDTF">2018-08-29T19:10:48Z</dcterms:modified>
</cp:coreProperties>
</file>