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7" r:id="rId2"/>
    <p:sldId id="308" r:id="rId3"/>
    <p:sldId id="309" r:id="rId4"/>
    <p:sldId id="310" r:id="rId5"/>
    <p:sldId id="311" r:id="rId6"/>
    <p:sldId id="312" r:id="rId7"/>
    <p:sldId id="313" r:id="rId8"/>
    <p:sldId id="314" r:id="rId9"/>
    <p:sldId id="288" r:id="rId1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1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p:restoredTop sz="86387"/>
  </p:normalViewPr>
  <p:slideViewPr>
    <p:cSldViewPr snapToGrid="0" snapToObjects="1">
      <p:cViewPr varScale="1">
        <p:scale>
          <a:sx n="84" d="100"/>
          <a:sy n="84" d="100"/>
        </p:scale>
        <p:origin x="9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66CF8-CA01-4A4A-A945-943C9AAB19E4}" type="datetimeFigureOut">
              <a:rPr lang="en-US" smtClean="0"/>
              <a:t>8/29/18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8427E-A6C0-624B-8E7B-DC6609A74ABE}" type="slidenum">
              <a:rPr lang="en-US" smtClean="0"/>
              <a:t>‹#›</a:t>
            </a:fld>
            <a:endParaRPr lang="en-US"/>
          </a:p>
        </p:txBody>
      </p:sp>
    </p:spTree>
    <p:extLst>
      <p:ext uri="{BB962C8B-B14F-4D97-AF65-F5344CB8AC3E}">
        <p14:creationId xmlns:p14="http://schemas.microsoft.com/office/powerpoint/2010/main" val="421981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latin typeface="Arial" pitchFamily="34" charset="0"/>
                <a:cs typeface="Arial" pitchFamily="34" charset="0"/>
              </a:rPr>
              <a:t>¿De qué forma la identidad lectora se relaciona con la práctica docente en promoción de la lectura?  </a:t>
            </a:r>
          </a:p>
          <a:p>
            <a:pPr>
              <a:buNone/>
            </a:pPr>
            <a:endParaRPr lang="es-MX" sz="1200" dirty="0">
              <a:latin typeface="Arial" pitchFamily="34" charset="0"/>
              <a:cs typeface="Arial" pitchFamily="34" charset="0"/>
            </a:endParaRPr>
          </a:p>
          <a:p>
            <a:pPr marL="92075" indent="-92075">
              <a:buNone/>
            </a:pPr>
            <a:r>
              <a:rPr lang="es-MX" sz="1200" dirty="0">
                <a:latin typeface="Arial" pitchFamily="34" charset="0"/>
                <a:cs typeface="Arial" pitchFamily="34" charset="0"/>
              </a:rPr>
              <a:t>  Estudiar la biografía lectora de las y los futuros docentes es de particular interés para determinar aquellas/os docentes que luego forman personas lectoras pues muchas/os docentes en formación se enfrentan a la tarea de promover la lectura sin que ellas/os mismas/os la disfruten y/o tengan incorporada como hábito ni, mucho menos, como elemento constitutivo de su identidad.</a:t>
            </a:r>
          </a:p>
          <a:p>
            <a:pPr algn="r">
              <a:buNone/>
            </a:pPr>
            <a:r>
              <a:rPr lang="es-MX" sz="1200" dirty="0" err="1">
                <a:latin typeface="Arial" pitchFamily="34" charset="0"/>
                <a:cs typeface="Arial" pitchFamily="34" charset="0"/>
              </a:rPr>
              <a:t>Applegate</a:t>
            </a:r>
            <a:r>
              <a:rPr lang="es-MX" sz="1200" dirty="0">
                <a:latin typeface="Arial" pitchFamily="34" charset="0"/>
                <a:cs typeface="Arial" pitchFamily="34" charset="0"/>
              </a:rPr>
              <a:t> y </a:t>
            </a:r>
            <a:r>
              <a:rPr lang="es-MX" sz="1200" dirty="0" err="1">
                <a:latin typeface="Arial" pitchFamily="34" charset="0"/>
                <a:cs typeface="Arial" pitchFamily="34" charset="0"/>
              </a:rPr>
              <a:t>Applegate</a:t>
            </a:r>
            <a:r>
              <a:rPr lang="es-MX" sz="1200" dirty="0">
                <a:latin typeface="Arial" pitchFamily="34" charset="0"/>
                <a:cs typeface="Arial" pitchFamily="34" charset="0"/>
              </a:rPr>
              <a:t> (2004) </a:t>
            </a:r>
          </a:p>
          <a:p>
            <a:pPr algn="r">
              <a:buNone/>
            </a:pPr>
            <a:endParaRPr lang="es-MX" sz="1200" dirty="0">
              <a:latin typeface="Arial" pitchFamily="34" charset="0"/>
              <a:cs typeface="Arial" pitchFamily="34" charset="0"/>
            </a:endParaRPr>
          </a:p>
          <a:p>
            <a:pPr marL="92075" indent="0">
              <a:buNone/>
            </a:pPr>
            <a:r>
              <a:rPr lang="es-MX" sz="1200" dirty="0">
                <a:latin typeface="Arial" pitchFamily="34" charset="0"/>
                <a:cs typeface="Arial" pitchFamily="34" charset="0"/>
              </a:rPr>
              <a:t>Si bien la historia lectora de cada persona es distinta, el clima de alta escolaridad en el hogar y el apoyo del grupo familiar al desarrollo de su identidad lectora es factor común de las personas con hábitos de lectura consolidados y comprensión lectora a nivel crítico. </a:t>
            </a:r>
          </a:p>
          <a:p>
            <a:pPr algn="r">
              <a:buNone/>
            </a:pPr>
            <a:r>
              <a:rPr lang="es-MX" sz="1200" dirty="0" err="1">
                <a:latin typeface="Arial" pitchFamily="34" charset="0"/>
                <a:cs typeface="Arial" pitchFamily="34" charset="0"/>
              </a:rPr>
              <a:t>Boggs</a:t>
            </a:r>
            <a:r>
              <a:rPr lang="es-MX" sz="1200" dirty="0">
                <a:latin typeface="Arial" pitchFamily="34" charset="0"/>
                <a:cs typeface="Arial" pitchFamily="34" charset="0"/>
              </a:rPr>
              <a:t> y Golden (2009)</a:t>
            </a:r>
          </a:p>
          <a:p>
            <a:pPr>
              <a:buNone/>
            </a:pPr>
            <a:endParaRPr lang="es-MX" sz="1200" dirty="0">
              <a:latin typeface="Arial" pitchFamily="34" charset="0"/>
              <a:cs typeface="Arial" pitchFamily="34" charset="0"/>
            </a:endParaRPr>
          </a:p>
          <a:p>
            <a:pPr marL="0" indent="0">
              <a:buNone/>
            </a:pPr>
            <a:r>
              <a:rPr lang="es-MX" sz="1200" dirty="0">
                <a:latin typeface="Arial" pitchFamily="34" charset="0"/>
                <a:cs typeface="Arial" pitchFamily="34" charset="0"/>
              </a:rPr>
              <a:t>Las y los docentes en formación que manifestaron ser más afines a la lectura eran precisamente quienes habían tenido mayor contacto con la lectura en etapas previas de su vida con actividades como visitas frecuentes a la biblioteca, lecturas frecuentes por parte de las personas adultas en su entorno y mayor énfasis de la lectura y de la narración en su trayectoria escolar. </a:t>
            </a:r>
          </a:p>
          <a:p>
            <a:pPr marL="0" indent="0" algn="r">
              <a:buNone/>
            </a:pPr>
            <a:r>
              <a:rPr lang="es-MX" sz="1200" dirty="0" err="1">
                <a:latin typeface="Arial" pitchFamily="34" charset="0"/>
                <a:cs typeface="Arial" pitchFamily="34" charset="0"/>
              </a:rPr>
              <a:t>Benevides</a:t>
            </a:r>
            <a:r>
              <a:rPr lang="es-MX" sz="1200" dirty="0">
                <a:latin typeface="Arial" pitchFamily="34" charset="0"/>
                <a:cs typeface="Arial" pitchFamily="34" charset="0"/>
              </a:rPr>
              <a:t> y Peterson (2010)</a:t>
            </a:r>
          </a:p>
          <a:p>
            <a:pPr marL="0" indent="0" algn="r">
              <a:buNone/>
            </a:pPr>
            <a:endParaRPr lang="es-MX" sz="1200" dirty="0">
              <a:latin typeface="Arial" pitchFamily="34" charset="0"/>
              <a:cs typeface="Arial" pitchFamily="34" charset="0"/>
            </a:endParaRPr>
          </a:p>
          <a:p>
            <a:endParaRPr lang="es-GT" dirty="0"/>
          </a:p>
        </p:txBody>
      </p:sp>
      <p:sp>
        <p:nvSpPr>
          <p:cNvPr id="4" name="Marcador de número de diapositiva 3"/>
          <p:cNvSpPr>
            <a:spLocks noGrp="1"/>
          </p:cNvSpPr>
          <p:nvPr>
            <p:ph type="sldNum" sz="quarter" idx="10"/>
          </p:nvPr>
        </p:nvSpPr>
        <p:spPr/>
        <p:txBody>
          <a:bodyPr/>
          <a:lstStyle/>
          <a:p>
            <a:fld id="{10A8427E-A6C0-624B-8E7B-DC6609A74ABE}" type="slidenum">
              <a:rPr lang="en-US" smtClean="0"/>
              <a:t>3</a:t>
            </a:fld>
            <a:endParaRPr lang="en-US"/>
          </a:p>
        </p:txBody>
      </p:sp>
    </p:spTree>
    <p:extLst>
      <p:ext uri="{BB962C8B-B14F-4D97-AF65-F5344CB8AC3E}">
        <p14:creationId xmlns:p14="http://schemas.microsoft.com/office/powerpoint/2010/main" val="228409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O" sz="1200" dirty="0">
                <a:latin typeface="Arial" pitchFamily="34" charset="0"/>
                <a:cs typeface="Arial" pitchFamily="34" charset="0"/>
              </a:rPr>
              <a:t>A</a:t>
            </a:r>
            <a:r>
              <a:rPr lang="es-MX" sz="1200" dirty="0">
                <a:latin typeface="Arial" pitchFamily="34" charset="0"/>
                <a:cs typeface="Arial" pitchFamily="34" charset="0"/>
              </a:rPr>
              <a:t> pesar de la gran cantidad de recursos que el Estado costarricense destina al rubro educativo (7.6% PIB) y que constituye la  inversión educativa per cápita más alta en Latinoamérica según datos de la OCDE (2017), la posición del país en los índices de desarrollo internacionales y el desempeño de los estudiantes costarricenses en pruebas estandarizadas (PISA, TERCE) continúa a la baja, lo cual incluso ha sido alertado tanto por la misma entidad OCDE como por UNESCO. Barquero (2017)</a:t>
            </a:r>
          </a:p>
          <a:p>
            <a:pPr marL="0" indent="0">
              <a:buNone/>
            </a:pPr>
            <a:endParaRPr lang="es-MX" sz="1200" dirty="0">
              <a:latin typeface="Arial" pitchFamily="34" charset="0"/>
              <a:cs typeface="Arial" pitchFamily="34" charset="0"/>
            </a:endParaRPr>
          </a:p>
          <a:p>
            <a:pPr marL="0" indent="0">
              <a:buNone/>
            </a:pPr>
            <a:r>
              <a:rPr lang="es-MX" sz="1200" dirty="0">
                <a:latin typeface="Arial" pitchFamily="34" charset="0"/>
                <a:cs typeface="Arial" pitchFamily="34" charset="0"/>
              </a:rPr>
              <a:t>En concordancia con los hallazgos de la OCDE, el Sexto Informe del Estado de la Educación en Costa Rica puso de manifiesto la calidad educativa como reto urgente, específicamente la necesidad de atender los bajos resultados de los estudiantes en pruebas de medición nacional e internacional, y la urgencia de atacar la baja calidad de los docentes por medio de  más y mejor capacitación. Cerdas (2017) </a:t>
            </a:r>
          </a:p>
          <a:p>
            <a:pPr marL="0" indent="0">
              <a:buNone/>
            </a:pPr>
            <a:endParaRPr lang="es-MX" sz="1200" dirty="0">
              <a:latin typeface="Arial" pitchFamily="34" charset="0"/>
              <a:cs typeface="Arial" pitchFamily="34" charset="0"/>
            </a:endParaRPr>
          </a:p>
          <a:p>
            <a:pPr marL="0" indent="0">
              <a:buNone/>
            </a:pPr>
            <a:r>
              <a:rPr lang="es-MX" sz="1200" dirty="0">
                <a:latin typeface="Arial" pitchFamily="34" charset="0"/>
                <a:cs typeface="Arial" pitchFamily="34" charset="0"/>
              </a:rPr>
              <a:t>Específicamente en materia de comprensión lectora, las pruebas PISA 2015 arrojaron que el país obtuvo una puntuación de 427 puntos – frente a la media global de 493 – y la cual también representa un descenso de los 436 puntos obtenidos en 2012.</a:t>
            </a:r>
          </a:p>
          <a:p>
            <a:pPr marL="0" indent="0">
              <a:buNone/>
            </a:pPr>
            <a:r>
              <a:rPr lang="es-MX" sz="1200" dirty="0">
                <a:latin typeface="Arial" pitchFamily="34" charset="0"/>
                <a:cs typeface="Arial" pitchFamily="34" charset="0"/>
              </a:rPr>
              <a:t> </a:t>
            </a:r>
          </a:p>
          <a:p>
            <a:pPr marL="0" indent="0">
              <a:buNone/>
            </a:pPr>
            <a:r>
              <a:rPr lang="es-MX" sz="1200" dirty="0">
                <a:latin typeface="Arial" pitchFamily="34" charset="0"/>
                <a:cs typeface="Arial" pitchFamily="34" charset="0"/>
              </a:rPr>
              <a:t>Adicionalmente, aunque el resultado de las y los estudiantes costarricenses en las pruebas de Lectura del Estudio TERCE 2015 fue el segundo mejor a nivel regional (754 puntos, sólo superado por Chile con 802 puntos), al desagregar este hallazgo se evidencia que la mayoría (45%) se ubica con comprensión lectora de carácter literal-inferencial. Programa Estado de la Nación (2017)</a:t>
            </a:r>
            <a:endParaRPr lang="es-CO" sz="1200" dirty="0">
              <a:latin typeface="Arial" pitchFamily="34" charset="0"/>
              <a:cs typeface="Arial" pitchFamily="34" charset="0"/>
            </a:endParaRPr>
          </a:p>
        </p:txBody>
      </p:sp>
      <p:sp>
        <p:nvSpPr>
          <p:cNvPr id="4" name="Marcador de número de diapositiva 3"/>
          <p:cNvSpPr>
            <a:spLocks noGrp="1"/>
          </p:cNvSpPr>
          <p:nvPr>
            <p:ph type="sldNum" sz="quarter" idx="10"/>
          </p:nvPr>
        </p:nvSpPr>
        <p:spPr/>
        <p:txBody>
          <a:bodyPr/>
          <a:lstStyle/>
          <a:p>
            <a:fld id="{10A8427E-A6C0-624B-8E7B-DC6609A74ABE}" type="slidenum">
              <a:rPr lang="en-US" smtClean="0"/>
              <a:t>4</a:t>
            </a:fld>
            <a:endParaRPr lang="en-US"/>
          </a:p>
        </p:txBody>
      </p:sp>
    </p:spTree>
    <p:extLst>
      <p:ext uri="{BB962C8B-B14F-4D97-AF65-F5344CB8AC3E}">
        <p14:creationId xmlns:p14="http://schemas.microsoft.com/office/powerpoint/2010/main" val="150242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381">
              <a:defRPr/>
            </a:pPr>
            <a:endParaRPr lang="es-MX" dirty="0">
              <a:solidFill>
                <a:schemeClr val="tx1">
                  <a:lumMod val="65000"/>
                  <a:lumOff val="35000"/>
                </a:schemeClr>
              </a:solidFill>
              <a:latin typeface="Arial" panose="020B0604020202020204" pitchFamily="34" charset="0"/>
              <a:cs typeface="Arial" panose="020B0604020202020204" pitchFamily="34" charset="0"/>
            </a:endParaRPr>
          </a:p>
          <a:p>
            <a:pPr defTabSz="914381">
              <a:defRPr/>
            </a:pPr>
            <a:endParaRPr lang="es-MX" dirty="0">
              <a:solidFill>
                <a:schemeClr val="tx1">
                  <a:lumMod val="65000"/>
                  <a:lumOff val="35000"/>
                </a:schemeClr>
              </a:solidFill>
              <a:latin typeface="Arial" panose="020B0604020202020204" pitchFamily="34" charset="0"/>
              <a:cs typeface="Arial" panose="020B0604020202020204" pitchFamily="34" charset="0"/>
            </a:endParaRPr>
          </a:p>
          <a:p>
            <a:endParaRPr lang="es-GT" dirty="0"/>
          </a:p>
        </p:txBody>
      </p:sp>
      <p:sp>
        <p:nvSpPr>
          <p:cNvPr id="4" name="Marcador de número de diapositiva 3"/>
          <p:cNvSpPr>
            <a:spLocks noGrp="1"/>
          </p:cNvSpPr>
          <p:nvPr>
            <p:ph type="sldNum" sz="quarter" idx="10"/>
          </p:nvPr>
        </p:nvSpPr>
        <p:spPr/>
        <p:txBody>
          <a:bodyPr/>
          <a:lstStyle/>
          <a:p>
            <a:fld id="{C5E00BDD-40D7-442B-9840-950C0289E03C}" type="slidenum">
              <a:rPr lang="es-GT" smtClean="0"/>
              <a:t>9</a:t>
            </a:fld>
            <a:endParaRPr lang="es-GT"/>
          </a:p>
        </p:txBody>
      </p:sp>
    </p:spTree>
    <p:extLst>
      <p:ext uri="{BB962C8B-B14F-4D97-AF65-F5344CB8AC3E}">
        <p14:creationId xmlns:p14="http://schemas.microsoft.com/office/powerpoint/2010/main" val="336609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AEDBC74B-0BAA-1346-A560-D15A95820898}" type="datetimeFigureOut">
              <a:rPr lang="es-ES" smtClean="0"/>
              <a:t>29/8/18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AB271D-A97D-8944-BCCC-5AA1766FC74C}" type="slidenum">
              <a:rPr lang="es-ES" smtClean="0"/>
              <a:t>‹#›</a:t>
            </a:fld>
            <a:endParaRPr lang="es-ES"/>
          </a:p>
        </p:txBody>
      </p:sp>
      <p:pic>
        <p:nvPicPr>
          <p:cNvPr id="7" name="Imagen 3" descr="REDLEI_PPT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D35AC688-87EC-5A42-A54F-77244C77446D}"/>
              </a:ext>
            </a:extLst>
          </p:cNvPr>
          <p:cNvPicPr>
            <a:picLocks noChangeAspect="1"/>
          </p:cNvPicPr>
          <p:nvPr userDrawn="1"/>
        </p:nvPicPr>
        <p:blipFill>
          <a:blip r:embed="rId3"/>
          <a:stretch>
            <a:fillRect/>
          </a:stretch>
        </p:blipFill>
        <p:spPr>
          <a:xfrm>
            <a:off x="3995763" y="6010912"/>
            <a:ext cx="1394519" cy="714102"/>
          </a:xfrm>
          <a:prstGeom prst="rect">
            <a:avLst/>
          </a:prstGeom>
        </p:spPr>
      </p:pic>
      <p:pic>
        <p:nvPicPr>
          <p:cNvPr id="9" name="Marcador de contenido 4">
            <a:extLst>
              <a:ext uri="{FF2B5EF4-FFF2-40B4-BE49-F238E27FC236}">
                <a16:creationId xmlns:a16="http://schemas.microsoft.com/office/drawing/2014/main" id="{90B3FA0E-7A08-3C47-B664-95E59395C4A1}"/>
              </a:ext>
            </a:extLst>
          </p:cNvPr>
          <p:cNvPicPr>
            <a:picLocks noChangeAspect="1"/>
          </p:cNvPicPr>
          <p:nvPr userDrawn="1"/>
        </p:nvPicPr>
        <p:blipFill>
          <a:blip r:embed="rId4"/>
          <a:stretch>
            <a:fillRect/>
          </a:stretch>
        </p:blipFill>
        <p:spPr>
          <a:xfrm>
            <a:off x="654423" y="6010912"/>
            <a:ext cx="2140527" cy="863947"/>
          </a:xfrm>
          <a:prstGeom prst="rect">
            <a:avLst/>
          </a:prstGeom>
        </p:spPr>
      </p:pic>
      <p:pic>
        <p:nvPicPr>
          <p:cNvPr id="10" name="Imagen 9">
            <a:extLst>
              <a:ext uri="{FF2B5EF4-FFF2-40B4-BE49-F238E27FC236}">
                <a16:creationId xmlns:a16="http://schemas.microsoft.com/office/drawing/2014/main" id="{A24DCE09-38D0-EA44-8EDF-2BAA39A58441}"/>
              </a:ext>
            </a:extLst>
          </p:cNvPr>
          <p:cNvPicPr>
            <a:picLocks noChangeAspect="1"/>
          </p:cNvPicPr>
          <p:nvPr userDrawn="1"/>
        </p:nvPicPr>
        <p:blipFill>
          <a:blip r:embed="rId5"/>
          <a:stretch>
            <a:fillRect/>
          </a:stretch>
        </p:blipFill>
        <p:spPr>
          <a:xfrm>
            <a:off x="6423808" y="6010912"/>
            <a:ext cx="2010587" cy="782748"/>
          </a:xfrm>
          <a:prstGeom prst="rect">
            <a:avLst/>
          </a:prstGeom>
        </p:spPr>
      </p:pic>
      <p:sp>
        <p:nvSpPr>
          <p:cNvPr id="11" name="Rectángulo 10"/>
          <p:cNvSpPr/>
          <p:nvPr userDrawn="1"/>
        </p:nvSpPr>
        <p:spPr>
          <a:xfrm>
            <a:off x="0" y="6010912"/>
            <a:ext cx="9144000" cy="8470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pic>
        <p:nvPicPr>
          <p:cNvPr id="12" name="Imagen 11">
            <a:extLst>
              <a:ext uri="{FF2B5EF4-FFF2-40B4-BE49-F238E27FC236}">
                <a16:creationId xmlns:a16="http://schemas.microsoft.com/office/drawing/2014/main" id="{D35AC688-87EC-5A42-A54F-77244C77446D}"/>
              </a:ext>
            </a:extLst>
          </p:cNvPr>
          <p:cNvPicPr>
            <a:picLocks noChangeAspect="1"/>
          </p:cNvPicPr>
          <p:nvPr userDrawn="1"/>
        </p:nvPicPr>
        <p:blipFill>
          <a:blip r:embed="rId3"/>
          <a:stretch>
            <a:fillRect/>
          </a:stretch>
        </p:blipFill>
        <p:spPr>
          <a:xfrm>
            <a:off x="3874740" y="6010912"/>
            <a:ext cx="1394519" cy="714102"/>
          </a:xfrm>
          <a:prstGeom prst="rect">
            <a:avLst/>
          </a:prstGeom>
        </p:spPr>
      </p:pic>
      <p:pic>
        <p:nvPicPr>
          <p:cNvPr id="13" name="Marcador de contenido 4">
            <a:extLst>
              <a:ext uri="{FF2B5EF4-FFF2-40B4-BE49-F238E27FC236}">
                <a16:creationId xmlns:a16="http://schemas.microsoft.com/office/drawing/2014/main" id="{90B3FA0E-7A08-3C47-B664-95E59395C4A1}"/>
              </a:ext>
            </a:extLst>
          </p:cNvPr>
          <p:cNvPicPr>
            <a:picLocks noChangeAspect="1"/>
          </p:cNvPicPr>
          <p:nvPr userDrawn="1"/>
        </p:nvPicPr>
        <p:blipFill>
          <a:blip r:embed="rId4"/>
          <a:stretch>
            <a:fillRect/>
          </a:stretch>
        </p:blipFill>
        <p:spPr>
          <a:xfrm>
            <a:off x="533400" y="6010912"/>
            <a:ext cx="2140527" cy="863947"/>
          </a:xfrm>
          <a:prstGeom prst="rect">
            <a:avLst/>
          </a:prstGeom>
        </p:spPr>
      </p:pic>
      <p:pic>
        <p:nvPicPr>
          <p:cNvPr id="14" name="Imagen 13">
            <a:extLst>
              <a:ext uri="{FF2B5EF4-FFF2-40B4-BE49-F238E27FC236}">
                <a16:creationId xmlns:a16="http://schemas.microsoft.com/office/drawing/2014/main" id="{A24DCE09-38D0-EA44-8EDF-2BAA39A58441}"/>
              </a:ext>
            </a:extLst>
          </p:cNvPr>
          <p:cNvPicPr>
            <a:picLocks noChangeAspect="1"/>
          </p:cNvPicPr>
          <p:nvPr userDrawn="1"/>
        </p:nvPicPr>
        <p:blipFill>
          <a:blip r:embed="rId5"/>
          <a:stretch>
            <a:fillRect/>
          </a:stretch>
        </p:blipFill>
        <p:spPr>
          <a:xfrm>
            <a:off x="6356573" y="6010912"/>
            <a:ext cx="2010587" cy="782748"/>
          </a:xfrm>
          <a:prstGeom prst="rect">
            <a:avLst/>
          </a:prstGeom>
        </p:spPr>
      </p:pic>
    </p:spTree>
    <p:extLst>
      <p:ext uri="{BB962C8B-B14F-4D97-AF65-F5344CB8AC3E}">
        <p14:creationId xmlns:p14="http://schemas.microsoft.com/office/powerpoint/2010/main" val="63686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EDBC74B-0BAA-1346-A560-D15A95820898}" type="datetimeFigureOut">
              <a:rPr lang="es-ES" smtClean="0"/>
              <a:t>29/8/18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AB271D-A97D-8944-BCCC-5AA1766FC74C}" type="slidenum">
              <a:rPr lang="es-ES" smtClean="0"/>
              <a:t>‹#›</a:t>
            </a:fld>
            <a:endParaRPr lang="es-ES"/>
          </a:p>
        </p:txBody>
      </p:sp>
    </p:spTree>
    <p:extLst>
      <p:ext uri="{BB962C8B-B14F-4D97-AF65-F5344CB8AC3E}">
        <p14:creationId xmlns:p14="http://schemas.microsoft.com/office/powerpoint/2010/main" val="5830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EDBC74B-0BAA-1346-A560-D15A95820898}" type="datetimeFigureOut">
              <a:rPr lang="es-ES" smtClean="0"/>
              <a:t>29/8/18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AB271D-A97D-8944-BCCC-5AA1766FC74C}" type="slidenum">
              <a:rPr lang="es-ES" smtClean="0"/>
              <a:t>‹#›</a:t>
            </a:fld>
            <a:endParaRPr lang="es-ES"/>
          </a:p>
        </p:txBody>
      </p:sp>
    </p:spTree>
    <p:extLst>
      <p:ext uri="{BB962C8B-B14F-4D97-AF65-F5344CB8AC3E}">
        <p14:creationId xmlns:p14="http://schemas.microsoft.com/office/powerpoint/2010/main" val="267390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EDBC74B-0BAA-1346-A560-D15A95820898}" type="datetimeFigureOut">
              <a:rPr lang="es-ES" smtClean="0"/>
              <a:t>29/8/18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AB271D-A97D-8944-BCCC-5AA1766FC74C}" type="slidenum">
              <a:rPr lang="es-ES" smtClean="0"/>
              <a:t>‹#›</a:t>
            </a:fld>
            <a:endParaRPr lang="es-ES"/>
          </a:p>
        </p:txBody>
      </p:sp>
      <p:pic>
        <p:nvPicPr>
          <p:cNvPr id="7" name="Imagen 6"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5" y="0"/>
            <a:ext cx="9144000" cy="6858000"/>
          </a:xfrm>
          <a:prstGeom prst="rect">
            <a:avLst/>
          </a:prstGeom>
        </p:spPr>
      </p:pic>
    </p:spTree>
    <p:extLst>
      <p:ext uri="{BB962C8B-B14F-4D97-AF65-F5344CB8AC3E}">
        <p14:creationId xmlns:p14="http://schemas.microsoft.com/office/powerpoint/2010/main" val="228294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AEDBC74B-0BAA-1346-A560-D15A95820898}" type="datetimeFigureOut">
              <a:rPr lang="es-ES" smtClean="0"/>
              <a:t>29/8/18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AB271D-A97D-8944-BCCC-5AA1766FC74C}" type="slidenum">
              <a:rPr lang="es-ES" smtClean="0"/>
              <a:t>‹#›</a:t>
            </a:fld>
            <a:endParaRPr lang="es-ES"/>
          </a:p>
        </p:txBody>
      </p:sp>
    </p:spTree>
    <p:extLst>
      <p:ext uri="{BB962C8B-B14F-4D97-AF65-F5344CB8AC3E}">
        <p14:creationId xmlns:p14="http://schemas.microsoft.com/office/powerpoint/2010/main" val="25716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AEDBC74B-0BAA-1346-A560-D15A95820898}" type="datetimeFigureOut">
              <a:rPr lang="es-ES" smtClean="0"/>
              <a:t>29/8/18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AB271D-A97D-8944-BCCC-5AA1766FC74C}" type="slidenum">
              <a:rPr lang="es-ES" smtClean="0"/>
              <a:t>‹#›</a:t>
            </a:fld>
            <a:endParaRPr lang="es-ES"/>
          </a:p>
        </p:txBody>
      </p:sp>
      <p:pic>
        <p:nvPicPr>
          <p:cNvPr id="8" name="Imagen 7"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29" y="-13447"/>
            <a:ext cx="9144000" cy="6858000"/>
          </a:xfrm>
          <a:prstGeom prst="rect">
            <a:avLst/>
          </a:prstGeom>
        </p:spPr>
      </p:pic>
    </p:spTree>
    <p:extLst>
      <p:ext uri="{BB962C8B-B14F-4D97-AF65-F5344CB8AC3E}">
        <p14:creationId xmlns:p14="http://schemas.microsoft.com/office/powerpoint/2010/main" val="122886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AEDBC74B-0BAA-1346-A560-D15A95820898}" type="datetimeFigureOut">
              <a:rPr lang="es-ES" smtClean="0"/>
              <a:t>29/8/18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2AB271D-A97D-8944-BCCC-5AA1766FC74C}" type="slidenum">
              <a:rPr lang="es-ES" smtClean="0"/>
              <a:t>‹#›</a:t>
            </a:fld>
            <a:endParaRPr lang="es-ES"/>
          </a:p>
        </p:txBody>
      </p:sp>
      <p:pic>
        <p:nvPicPr>
          <p:cNvPr id="10" name="Imagen 9"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723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AEDBC74B-0BAA-1346-A560-D15A95820898}" type="datetimeFigureOut">
              <a:rPr lang="es-ES" smtClean="0"/>
              <a:t>29/8/18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2AB271D-A97D-8944-BCCC-5AA1766FC74C}" type="slidenum">
              <a:rPr lang="es-ES" smtClean="0"/>
              <a:t>‹#›</a:t>
            </a:fld>
            <a:endParaRPr lang="es-ES"/>
          </a:p>
        </p:txBody>
      </p:sp>
      <p:pic>
        <p:nvPicPr>
          <p:cNvPr id="6" name="Imagen 5"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2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DBC74B-0BAA-1346-A560-D15A95820898}" type="datetimeFigureOut">
              <a:rPr lang="es-ES" smtClean="0"/>
              <a:t>29/8/18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2AB271D-A97D-8944-BCCC-5AA1766FC74C}" type="slidenum">
              <a:rPr lang="es-ES" smtClean="0"/>
              <a:t>‹#›</a:t>
            </a:fld>
            <a:endParaRPr lang="es-ES"/>
          </a:p>
        </p:txBody>
      </p:sp>
      <p:pic>
        <p:nvPicPr>
          <p:cNvPr id="5" name="Imagen 4"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51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EDBC74B-0BAA-1346-A560-D15A95820898}" type="datetimeFigureOut">
              <a:rPr lang="es-ES" smtClean="0"/>
              <a:t>29/8/18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AB271D-A97D-8944-BCCC-5AA1766FC74C}" type="slidenum">
              <a:rPr lang="es-ES" smtClean="0"/>
              <a:t>‹#›</a:t>
            </a:fld>
            <a:endParaRPr lang="es-ES"/>
          </a:p>
        </p:txBody>
      </p:sp>
      <p:pic>
        <p:nvPicPr>
          <p:cNvPr id="8" name="Imagen 7" descr="REDLEI_PPT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975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EDBC74B-0BAA-1346-A560-D15A95820898}" type="datetimeFigureOut">
              <a:rPr lang="es-ES" smtClean="0"/>
              <a:t>29/8/18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AB271D-A97D-8944-BCCC-5AA1766FC74C}" type="slidenum">
              <a:rPr lang="es-ES" smtClean="0"/>
              <a:t>‹#›</a:t>
            </a:fld>
            <a:endParaRPr lang="es-ES"/>
          </a:p>
        </p:txBody>
      </p:sp>
    </p:spTree>
    <p:extLst>
      <p:ext uri="{BB962C8B-B14F-4D97-AF65-F5344CB8AC3E}">
        <p14:creationId xmlns:p14="http://schemas.microsoft.com/office/powerpoint/2010/main" val="216862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BC74B-0BAA-1346-A560-D15A95820898}" type="datetimeFigureOut">
              <a:rPr lang="es-ES" smtClean="0"/>
              <a:t>29/8/18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B271D-A97D-8944-BCCC-5AA1766FC74C}" type="slidenum">
              <a:rPr lang="es-ES" smtClean="0"/>
              <a:t>‹#›</a:t>
            </a:fld>
            <a:endParaRPr lang="es-ES"/>
          </a:p>
        </p:txBody>
      </p:sp>
      <p:pic>
        <p:nvPicPr>
          <p:cNvPr id="7" name="Imagen 6" descr="REDLEI_PPT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411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4328160"/>
            <a:ext cx="6278880" cy="1310640"/>
          </a:xfrm>
        </p:spPr>
        <p:txBody>
          <a:bodyPr>
            <a:normAutofit/>
          </a:bodyPr>
          <a:lstStyle/>
          <a:p>
            <a:r>
              <a:rPr lang="en-US" dirty="0"/>
              <a:t>Rosemary Castro Solano</a:t>
            </a:r>
            <a:br>
              <a:rPr lang="en-US" dirty="0"/>
            </a:br>
            <a:r>
              <a:rPr lang="es-CO" dirty="0"/>
              <a:t>10 de agosto de 2018</a:t>
            </a:r>
            <a:endParaRPr lang="es-GT" dirty="0"/>
          </a:p>
        </p:txBody>
      </p:sp>
      <p:sp>
        <p:nvSpPr>
          <p:cNvPr id="4" name="Title 1">
            <a:extLst>
              <a:ext uri="{FF2B5EF4-FFF2-40B4-BE49-F238E27FC236}">
                <a16:creationId xmlns:a16="http://schemas.microsoft.com/office/drawing/2014/main" id="{5B704B53-EA2F-4ECB-A113-41BB6FDDF8FA}"/>
              </a:ext>
            </a:extLst>
          </p:cNvPr>
          <p:cNvSpPr txBox="1">
            <a:spLocks/>
          </p:cNvSpPr>
          <p:nvPr/>
        </p:nvSpPr>
        <p:spPr>
          <a:xfrm>
            <a:off x="417095" y="2280603"/>
            <a:ext cx="7860632" cy="16055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b="1" dirty="0">
                <a:solidFill>
                  <a:srgbClr val="009999"/>
                </a:solidFill>
                <a:latin typeface="Arial" panose="020B0604020202020204" pitchFamily="34" charset="0"/>
                <a:cs typeface="Arial" panose="020B0604020202020204" pitchFamily="34" charset="0"/>
              </a:rPr>
              <a:t>Caracterización del estímulo a la identidad lectora durante la formación universitaria para docentes costarricenses</a:t>
            </a:r>
            <a:r>
              <a:rPr lang="es-MX" sz="2800" b="1" dirty="0">
                <a:solidFill>
                  <a:srgbClr val="009999"/>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81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60120"/>
            <a:ext cx="8229600" cy="5623560"/>
          </a:xfrm>
        </p:spPr>
        <p:txBody>
          <a:bodyPr>
            <a:normAutofit/>
          </a:bodyPr>
          <a:lstStyle/>
          <a:p>
            <a:pPr marL="0" indent="0">
              <a:buNone/>
            </a:pPr>
            <a:r>
              <a:rPr lang="es-CO" sz="2400" b="1" dirty="0">
                <a:solidFill>
                  <a:srgbClr val="009999"/>
                </a:solidFill>
                <a:latin typeface="Arial" pitchFamily="34" charset="0"/>
                <a:cs typeface="Arial" pitchFamily="34" charset="0"/>
              </a:rPr>
              <a:t>Pregunta de investigación</a:t>
            </a:r>
          </a:p>
          <a:p>
            <a:pPr marL="0" indent="0">
              <a:buNone/>
            </a:pPr>
            <a:r>
              <a:rPr lang="es-MX" sz="2400" dirty="0">
                <a:solidFill>
                  <a:schemeClr val="tx1">
                    <a:lumMod val="75000"/>
                    <a:lumOff val="25000"/>
                  </a:schemeClr>
                </a:solidFill>
                <a:latin typeface="Arial" pitchFamily="34" charset="0"/>
                <a:cs typeface="Arial" pitchFamily="34" charset="0"/>
              </a:rPr>
              <a:t>¿De qué forma se estimula la identidad lectora en el itinerario de formación universitaria inicial para docentes de I y II Ciclo en Costa Rica? </a:t>
            </a:r>
          </a:p>
          <a:p>
            <a:pPr marL="0" indent="0">
              <a:buNone/>
            </a:pPr>
            <a:endParaRPr lang="es-MX" sz="2800" dirty="0">
              <a:latin typeface="Arial" pitchFamily="34" charset="0"/>
              <a:cs typeface="Arial" pitchFamily="34" charset="0"/>
            </a:endParaRPr>
          </a:p>
          <a:p>
            <a:pPr marL="0" indent="0">
              <a:buNone/>
            </a:pPr>
            <a:r>
              <a:rPr lang="es-CO" sz="2400" b="1" cap="all" dirty="0">
                <a:solidFill>
                  <a:srgbClr val="009999"/>
                </a:solidFill>
                <a:latin typeface="Arial" pitchFamily="34" charset="0"/>
                <a:cs typeface="Arial" pitchFamily="34" charset="0"/>
              </a:rPr>
              <a:t>P</a:t>
            </a:r>
            <a:r>
              <a:rPr lang="es-CO" sz="2400" b="1" dirty="0">
                <a:solidFill>
                  <a:srgbClr val="009999"/>
                </a:solidFill>
                <a:latin typeface="Arial" pitchFamily="34" charset="0"/>
                <a:cs typeface="Arial" pitchFamily="34" charset="0"/>
              </a:rPr>
              <a:t>roblema de estudio</a:t>
            </a:r>
            <a:endParaRPr lang="en-US" sz="2400" b="1" dirty="0">
              <a:solidFill>
                <a:srgbClr val="009999"/>
              </a:solidFill>
              <a:latin typeface="Arial" pitchFamily="34" charset="0"/>
              <a:cs typeface="Arial" pitchFamily="34" charset="0"/>
            </a:endParaRPr>
          </a:p>
          <a:p>
            <a:pPr marL="0" indent="0">
              <a:buNone/>
            </a:pPr>
            <a:r>
              <a:rPr lang="es-MX" sz="2400" dirty="0">
                <a:solidFill>
                  <a:schemeClr val="tx1">
                    <a:lumMod val="75000"/>
                    <a:lumOff val="25000"/>
                  </a:schemeClr>
                </a:solidFill>
                <a:latin typeface="Arial" pitchFamily="34" charset="0"/>
                <a:cs typeface="Arial" pitchFamily="34" charset="0"/>
              </a:rPr>
              <a:t>Relación entre el estímulo a la identidad lectora de las y los futuros docentes de I y II Ciclo durante su formación universitaria y la posterior generación de un clima favorable a la lectura en su ejercicio docente. </a:t>
            </a:r>
            <a:endParaRPr lang="es-CO" sz="2400" dirty="0">
              <a:solidFill>
                <a:schemeClr val="tx1">
                  <a:lumMod val="75000"/>
                  <a:lumOff val="25000"/>
                </a:schemeClr>
              </a:solidFill>
              <a:latin typeface="Arial" pitchFamily="34" charset="0"/>
              <a:cs typeface="Arial" pitchFamily="34" charset="0"/>
            </a:endParaRPr>
          </a:p>
          <a:p>
            <a:pPr marL="0" indent="0">
              <a:buNone/>
            </a:pPr>
            <a:endParaRPr lang="es-CO" sz="2800" dirty="0">
              <a:latin typeface="Arial" pitchFamily="34" charset="0"/>
              <a:cs typeface="Arial" pitchFamily="34" charset="0"/>
            </a:endParaRPr>
          </a:p>
        </p:txBody>
      </p:sp>
    </p:spTree>
    <p:extLst>
      <p:ext uri="{BB962C8B-B14F-4D97-AF65-F5344CB8AC3E}">
        <p14:creationId xmlns:p14="http://schemas.microsoft.com/office/powerpoint/2010/main" val="118785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22960"/>
            <a:ext cx="8229600" cy="5577523"/>
          </a:xfrm>
        </p:spPr>
        <p:txBody>
          <a:bodyPr>
            <a:normAutofit/>
          </a:bodyPr>
          <a:lstStyle/>
          <a:p>
            <a:pPr marL="0" indent="0">
              <a:buNone/>
            </a:pPr>
            <a:r>
              <a:rPr lang="es-CO" sz="4000" b="1" cap="all" dirty="0">
                <a:solidFill>
                  <a:srgbClr val="009999"/>
                </a:solidFill>
                <a:latin typeface="Arial" pitchFamily="34" charset="0"/>
                <a:cs typeface="Arial" pitchFamily="34" charset="0"/>
              </a:rPr>
              <a:t>I</a:t>
            </a:r>
            <a:r>
              <a:rPr lang="es-CO" sz="4000" b="1" dirty="0">
                <a:solidFill>
                  <a:srgbClr val="009999"/>
                </a:solidFill>
                <a:latin typeface="Arial" pitchFamily="34" charset="0"/>
                <a:cs typeface="Arial" pitchFamily="34" charset="0"/>
              </a:rPr>
              <a:t>ntroducción</a:t>
            </a:r>
            <a:endParaRPr lang="es-MX" sz="2600" dirty="0">
              <a:solidFill>
                <a:schemeClr val="tx1">
                  <a:lumMod val="75000"/>
                  <a:lumOff val="25000"/>
                </a:schemeClr>
              </a:solidFill>
              <a:latin typeface="Arial" pitchFamily="34" charset="0"/>
              <a:cs typeface="Arial" pitchFamily="34" charset="0"/>
            </a:endParaRPr>
          </a:p>
          <a:p>
            <a:pPr>
              <a:buNone/>
            </a:pPr>
            <a:endParaRPr lang="es-MX" sz="2400" b="1" dirty="0">
              <a:solidFill>
                <a:srgbClr val="20A19E"/>
              </a:solidFill>
              <a:latin typeface="Arial" pitchFamily="34" charset="0"/>
              <a:cs typeface="Arial" pitchFamily="34" charset="0"/>
            </a:endParaRPr>
          </a:p>
          <a:p>
            <a:pPr>
              <a:buNone/>
            </a:pPr>
            <a:r>
              <a:rPr lang="es-MX" sz="2400" b="1" dirty="0">
                <a:solidFill>
                  <a:srgbClr val="20A19E"/>
                </a:solidFill>
                <a:latin typeface="Arial" pitchFamily="34" charset="0"/>
                <a:cs typeface="Arial" pitchFamily="34" charset="0"/>
              </a:rPr>
              <a:t>¿Qué es la identidad lectora? </a:t>
            </a:r>
          </a:p>
          <a:p>
            <a:pPr>
              <a:buNone/>
            </a:pPr>
            <a:r>
              <a:rPr lang="es-MX" sz="2400" dirty="0">
                <a:solidFill>
                  <a:schemeClr val="tx1">
                    <a:lumMod val="75000"/>
                    <a:lumOff val="25000"/>
                  </a:schemeClr>
                </a:solidFill>
                <a:latin typeface="Arial" pitchFamily="34" charset="0"/>
                <a:cs typeface="Arial" pitchFamily="34" charset="0"/>
              </a:rPr>
              <a:t>   “La identidad lectora se define como el conjunto de relaciones que mantiene un sujeto con los textos (la genealogía de sus lecturas, sus vivencias de lectura, sus gustos lectores, su comportamiento lector, su posicionamiento y autopercepción como tal, etc.) construido a lo largo del tiempo y en diversos contextos (familiar, escolar, personal).”</a:t>
            </a:r>
          </a:p>
          <a:p>
            <a:pPr algn="r">
              <a:buNone/>
            </a:pPr>
            <a:r>
              <a:rPr lang="es-MX" sz="2000" dirty="0" err="1">
                <a:solidFill>
                  <a:schemeClr val="tx1">
                    <a:lumMod val="75000"/>
                    <a:lumOff val="25000"/>
                  </a:schemeClr>
                </a:solidFill>
                <a:latin typeface="Arial" pitchFamily="34" charset="0"/>
                <a:cs typeface="Arial" pitchFamily="34" charset="0"/>
              </a:rPr>
              <a:t>Manuelle</a:t>
            </a: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Duszynski</a:t>
            </a:r>
            <a:r>
              <a:rPr lang="es-MX" sz="2000" dirty="0">
                <a:solidFill>
                  <a:schemeClr val="tx1">
                    <a:lumMod val="75000"/>
                    <a:lumOff val="25000"/>
                  </a:schemeClr>
                </a:solidFill>
                <a:latin typeface="Arial" pitchFamily="34" charset="0"/>
                <a:cs typeface="Arial" pitchFamily="34" charset="0"/>
              </a:rPr>
              <a:t> (2006)</a:t>
            </a:r>
          </a:p>
          <a:p>
            <a:pPr marL="0" indent="0">
              <a:buNone/>
            </a:pPr>
            <a:endParaRPr lang="es-GT" dirty="0">
              <a:solidFill>
                <a:schemeClr val="tx1">
                  <a:lumMod val="75000"/>
                  <a:lumOff val="25000"/>
                </a:schemeClr>
              </a:solidFill>
            </a:endParaRPr>
          </a:p>
        </p:txBody>
      </p:sp>
    </p:spTree>
    <p:extLst>
      <p:ext uri="{BB962C8B-B14F-4D97-AF65-F5344CB8AC3E}">
        <p14:creationId xmlns:p14="http://schemas.microsoft.com/office/powerpoint/2010/main" val="403259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6720" y="1647408"/>
            <a:ext cx="8229600" cy="3886199"/>
          </a:xfrm>
        </p:spPr>
        <p:txBody>
          <a:bodyPr>
            <a:normAutofit lnSpcReduction="10000"/>
          </a:bodyPr>
          <a:lstStyle/>
          <a:p>
            <a:pPr marL="0" indent="0">
              <a:buNone/>
            </a:pPr>
            <a:endParaRPr lang="es-CO" sz="2400" cap="all" dirty="0">
              <a:solidFill>
                <a:srgbClr val="009999"/>
              </a:solidFill>
              <a:latin typeface="Arial" pitchFamily="34" charset="0"/>
              <a:cs typeface="Arial" pitchFamily="34" charset="0"/>
            </a:endParaRPr>
          </a:p>
          <a:p>
            <a:r>
              <a:rPr lang="es-CO" sz="2400" dirty="0">
                <a:solidFill>
                  <a:schemeClr val="tx1">
                    <a:lumMod val="75000"/>
                    <a:lumOff val="25000"/>
                  </a:schemeClr>
                </a:solidFill>
                <a:latin typeface="Arial" pitchFamily="34" charset="0"/>
                <a:cs typeface="Arial" pitchFamily="34" charset="0"/>
              </a:rPr>
              <a:t>Calidad educativa (Barquero 2017)</a:t>
            </a:r>
          </a:p>
          <a:p>
            <a:pPr lvl="1"/>
            <a:r>
              <a:rPr lang="es-CO" sz="2400" dirty="0">
                <a:solidFill>
                  <a:schemeClr val="tx1">
                    <a:lumMod val="75000"/>
                    <a:lumOff val="25000"/>
                  </a:schemeClr>
                </a:solidFill>
                <a:latin typeface="Arial" pitchFamily="34" charset="0"/>
                <a:cs typeface="Arial" pitchFamily="34" charset="0"/>
              </a:rPr>
              <a:t>Bajo desempeño de los estudiantes costarricenses en pruebas internacionales (PISA, TERCE) a pesar de alta inversión educativa. </a:t>
            </a:r>
          </a:p>
          <a:p>
            <a:endParaRPr lang="es-MX" sz="2400" dirty="0">
              <a:solidFill>
                <a:schemeClr val="tx1">
                  <a:lumMod val="75000"/>
                  <a:lumOff val="25000"/>
                </a:schemeClr>
              </a:solidFill>
              <a:latin typeface="Arial" panose="020B0604020202020204" pitchFamily="34" charset="0"/>
              <a:cs typeface="Arial" panose="020B0604020202020204" pitchFamily="34" charset="0"/>
            </a:endParaRPr>
          </a:p>
          <a:p>
            <a:r>
              <a:rPr lang="es-MX" sz="2400" dirty="0">
                <a:solidFill>
                  <a:schemeClr val="tx1">
                    <a:lumMod val="75000"/>
                    <a:lumOff val="25000"/>
                  </a:schemeClr>
                </a:solidFill>
                <a:latin typeface="Arial" panose="020B0604020202020204" pitchFamily="34" charset="0"/>
                <a:cs typeface="Arial" panose="020B0604020202020204" pitchFamily="34" charset="0"/>
              </a:rPr>
              <a:t>Mas y mejor capacitación (Cerdas 2017)</a:t>
            </a:r>
          </a:p>
          <a:p>
            <a:endParaRPr lang="es-MX" sz="2400" dirty="0">
              <a:solidFill>
                <a:schemeClr val="tx1">
                  <a:lumMod val="75000"/>
                  <a:lumOff val="25000"/>
                </a:schemeClr>
              </a:solidFill>
              <a:latin typeface="Arial" panose="020B0604020202020204" pitchFamily="34" charset="0"/>
              <a:cs typeface="Arial" panose="020B0604020202020204" pitchFamily="34" charset="0"/>
            </a:endParaRPr>
          </a:p>
          <a:p>
            <a:r>
              <a:rPr lang="es-ES" sz="2400" dirty="0">
                <a:solidFill>
                  <a:schemeClr val="tx1">
                    <a:lumMod val="75000"/>
                    <a:lumOff val="25000"/>
                  </a:schemeClr>
                </a:solidFill>
                <a:latin typeface="Arial" panose="020B0604020202020204" pitchFamily="34" charset="0"/>
                <a:cs typeface="Arial" panose="020B0604020202020204" pitchFamily="34" charset="0"/>
              </a:rPr>
              <a:t>Desempeño lector es mayormente literal-inferencial (45%, TERCE 2015)</a:t>
            </a:r>
          </a:p>
        </p:txBody>
      </p:sp>
      <p:sp>
        <p:nvSpPr>
          <p:cNvPr id="2" name="Rectangle 1">
            <a:extLst>
              <a:ext uri="{FF2B5EF4-FFF2-40B4-BE49-F238E27FC236}">
                <a16:creationId xmlns:a16="http://schemas.microsoft.com/office/drawing/2014/main" id="{75307140-FEA8-6C4A-8C94-68E922F784C6}"/>
              </a:ext>
            </a:extLst>
          </p:cNvPr>
          <p:cNvSpPr/>
          <p:nvPr/>
        </p:nvSpPr>
        <p:spPr>
          <a:xfrm>
            <a:off x="687690" y="939522"/>
            <a:ext cx="2406428" cy="707886"/>
          </a:xfrm>
          <a:prstGeom prst="rect">
            <a:avLst/>
          </a:prstGeom>
        </p:spPr>
        <p:txBody>
          <a:bodyPr wrap="none">
            <a:spAutoFit/>
          </a:bodyPr>
          <a:lstStyle/>
          <a:p>
            <a:pPr lvl="0">
              <a:spcBef>
                <a:spcPct val="20000"/>
              </a:spcBef>
            </a:pPr>
            <a:r>
              <a:rPr lang="es-CO" sz="4000" b="1" cap="all" dirty="0">
                <a:solidFill>
                  <a:srgbClr val="009999"/>
                </a:solidFill>
                <a:latin typeface="Arial" pitchFamily="34" charset="0"/>
                <a:cs typeface="Arial" pitchFamily="34" charset="0"/>
              </a:rPr>
              <a:t>C</a:t>
            </a:r>
            <a:r>
              <a:rPr lang="es-CO" sz="4000" b="1" dirty="0">
                <a:solidFill>
                  <a:srgbClr val="009999"/>
                </a:solidFill>
                <a:latin typeface="Arial" pitchFamily="34" charset="0"/>
                <a:cs typeface="Arial" pitchFamily="34" charset="0"/>
              </a:rPr>
              <a:t>ontexto</a:t>
            </a:r>
          </a:p>
        </p:txBody>
      </p:sp>
    </p:spTree>
    <p:extLst>
      <p:ext uri="{BB962C8B-B14F-4D97-AF65-F5344CB8AC3E}">
        <p14:creationId xmlns:p14="http://schemas.microsoft.com/office/powerpoint/2010/main" val="113704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605" y="1234441"/>
            <a:ext cx="8229600" cy="2987040"/>
          </a:xfrm>
        </p:spPr>
        <p:txBody>
          <a:bodyPr/>
          <a:lstStyle/>
          <a:p>
            <a:pPr marL="0" indent="0">
              <a:buNone/>
            </a:pPr>
            <a:endParaRPr lang="es-CO" cap="all" dirty="0">
              <a:solidFill>
                <a:srgbClr val="009999"/>
              </a:solidFill>
              <a:latin typeface="Arial" pitchFamily="34" charset="0"/>
              <a:cs typeface="Arial" pitchFamily="34" charset="0"/>
            </a:endParaRPr>
          </a:p>
          <a:p>
            <a:pPr marL="0" indent="0">
              <a:buNone/>
            </a:pPr>
            <a:r>
              <a:rPr lang="es-MX" sz="2400" dirty="0">
                <a:solidFill>
                  <a:schemeClr val="tx1">
                    <a:lumMod val="75000"/>
                    <a:lumOff val="25000"/>
                  </a:schemeClr>
                </a:solidFill>
              </a:rPr>
              <a:t>Caracterizar el estímulo a la identidad lectora durante el itinerario de formación universitaria inicial para docentes de I y II Ciclo en Costa Rica.</a:t>
            </a:r>
            <a:endParaRPr lang="en-US" sz="2400" dirty="0">
              <a:solidFill>
                <a:schemeClr val="tx1">
                  <a:lumMod val="75000"/>
                  <a:lumOff val="25000"/>
                </a:schemeClr>
              </a:solidFill>
            </a:endParaRPr>
          </a:p>
          <a:p>
            <a:pPr marL="0" indent="0">
              <a:buNone/>
            </a:pPr>
            <a:endParaRPr lang="es-GT" dirty="0"/>
          </a:p>
        </p:txBody>
      </p:sp>
      <p:sp>
        <p:nvSpPr>
          <p:cNvPr id="2" name="Rectangle 1">
            <a:extLst>
              <a:ext uri="{FF2B5EF4-FFF2-40B4-BE49-F238E27FC236}">
                <a16:creationId xmlns:a16="http://schemas.microsoft.com/office/drawing/2014/main" id="{A63E314B-7A4C-A041-A8E5-5EAC61B619FF}"/>
              </a:ext>
            </a:extLst>
          </p:cNvPr>
          <p:cNvSpPr/>
          <p:nvPr/>
        </p:nvSpPr>
        <p:spPr>
          <a:xfrm>
            <a:off x="368605" y="1017658"/>
            <a:ext cx="4203395" cy="707886"/>
          </a:xfrm>
          <a:prstGeom prst="rect">
            <a:avLst/>
          </a:prstGeom>
        </p:spPr>
        <p:txBody>
          <a:bodyPr wrap="none">
            <a:spAutoFit/>
          </a:bodyPr>
          <a:lstStyle/>
          <a:p>
            <a:pPr lvl="0">
              <a:spcBef>
                <a:spcPct val="20000"/>
              </a:spcBef>
            </a:pPr>
            <a:r>
              <a:rPr lang="es-CO" sz="4000" b="1" cap="all" dirty="0">
                <a:solidFill>
                  <a:srgbClr val="009999"/>
                </a:solidFill>
                <a:latin typeface="Arial" pitchFamily="34" charset="0"/>
                <a:cs typeface="Arial" pitchFamily="34" charset="0"/>
              </a:rPr>
              <a:t>O</a:t>
            </a:r>
            <a:r>
              <a:rPr lang="es-CO" sz="4000" b="1" dirty="0">
                <a:solidFill>
                  <a:srgbClr val="009999"/>
                </a:solidFill>
                <a:latin typeface="Arial" pitchFamily="34" charset="0"/>
                <a:cs typeface="Arial" pitchFamily="34" charset="0"/>
              </a:rPr>
              <a:t>bjetivo general</a:t>
            </a:r>
          </a:p>
        </p:txBody>
      </p:sp>
    </p:spTree>
    <p:extLst>
      <p:ext uri="{BB962C8B-B14F-4D97-AF65-F5344CB8AC3E}">
        <p14:creationId xmlns:p14="http://schemas.microsoft.com/office/powerpoint/2010/main" val="88774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19872" t="29143" r="19676" b="14119"/>
          <a:stretch>
            <a:fillRect/>
          </a:stretch>
        </p:blipFill>
        <p:spPr bwMode="auto">
          <a:xfrm>
            <a:off x="243840" y="1386523"/>
            <a:ext cx="8346533" cy="4404360"/>
          </a:xfrm>
          <a:prstGeom prst="rect">
            <a:avLst/>
          </a:prstGeom>
          <a:noFill/>
          <a:ln w="9525">
            <a:noFill/>
            <a:miter lim="800000"/>
            <a:headEnd/>
            <a:tailEnd/>
          </a:ln>
        </p:spPr>
      </p:pic>
      <p:sp>
        <p:nvSpPr>
          <p:cNvPr id="3" name="Marcador de contenido 2"/>
          <p:cNvSpPr>
            <a:spLocks noGrp="1"/>
          </p:cNvSpPr>
          <p:nvPr>
            <p:ph idx="1"/>
          </p:nvPr>
        </p:nvSpPr>
        <p:spPr>
          <a:xfrm>
            <a:off x="457200" y="807720"/>
            <a:ext cx="8229600" cy="4525963"/>
          </a:xfrm>
        </p:spPr>
        <p:txBody>
          <a:bodyPr>
            <a:normAutofit/>
          </a:bodyPr>
          <a:lstStyle/>
          <a:p>
            <a:pPr marL="0" indent="0">
              <a:buNone/>
            </a:pPr>
            <a:r>
              <a:rPr lang="es-CO" sz="4000" b="1" cap="all" dirty="0">
                <a:solidFill>
                  <a:srgbClr val="009999"/>
                </a:solidFill>
                <a:latin typeface="Arial" pitchFamily="34" charset="0"/>
                <a:cs typeface="Arial" pitchFamily="34" charset="0"/>
              </a:rPr>
              <a:t>R</a:t>
            </a:r>
            <a:r>
              <a:rPr lang="es-CO" sz="4000" b="1" dirty="0">
                <a:solidFill>
                  <a:srgbClr val="009999"/>
                </a:solidFill>
                <a:latin typeface="Arial" pitchFamily="34" charset="0"/>
                <a:cs typeface="Arial" pitchFamily="34" charset="0"/>
              </a:rPr>
              <a:t>uta metodológica</a:t>
            </a:r>
            <a:endParaRPr lang="es-GT" sz="4000" b="1" dirty="0"/>
          </a:p>
        </p:txBody>
      </p:sp>
      <p:sp>
        <p:nvSpPr>
          <p:cNvPr id="4" name="7 Rectángulo"/>
          <p:cNvSpPr/>
          <p:nvPr/>
        </p:nvSpPr>
        <p:spPr>
          <a:xfrm>
            <a:off x="7010400" y="5515929"/>
            <a:ext cx="1889760" cy="914400"/>
          </a:xfrm>
          <a:prstGeom prst="rect">
            <a:avLst/>
          </a:prstGeom>
          <a:solidFill>
            <a:srgbClr val="FC9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Gill Sans MT" pitchFamily="34" charset="0"/>
              </a:rPr>
              <a:t>N </a:t>
            </a:r>
            <a:r>
              <a:rPr lang="es-MX" b="1" dirty="0" err="1">
                <a:solidFill>
                  <a:schemeClr val="bg1"/>
                </a:solidFill>
                <a:latin typeface="Gill Sans MT" pitchFamily="34" charset="0"/>
              </a:rPr>
              <a:t>muestral</a:t>
            </a:r>
            <a:r>
              <a:rPr lang="es-MX" b="1" dirty="0">
                <a:solidFill>
                  <a:schemeClr val="bg1"/>
                </a:solidFill>
                <a:latin typeface="Gill Sans MT" pitchFamily="34" charset="0"/>
              </a:rPr>
              <a:t> pendiente de obtener</a:t>
            </a:r>
          </a:p>
        </p:txBody>
      </p:sp>
    </p:spTree>
    <p:extLst>
      <p:ext uri="{BB962C8B-B14F-4D97-AF65-F5344CB8AC3E}">
        <p14:creationId xmlns:p14="http://schemas.microsoft.com/office/powerpoint/2010/main" val="339580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25880"/>
            <a:ext cx="7284720" cy="4815840"/>
          </a:xfrm>
        </p:spPr>
        <p:txBody>
          <a:bodyPr>
            <a:normAutofit fontScale="32500" lnSpcReduction="20000"/>
          </a:bodyPr>
          <a:lstStyle/>
          <a:p>
            <a:pPr marL="0" indent="0">
              <a:buNone/>
            </a:pPr>
            <a:endParaRPr lang="es-CO" sz="6400" b="1" cap="all" dirty="0">
              <a:solidFill>
                <a:srgbClr val="009999"/>
              </a:solidFill>
              <a:latin typeface="Arial" pitchFamily="34" charset="0"/>
              <a:cs typeface="Arial" pitchFamily="34" charset="0"/>
            </a:endParaRPr>
          </a:p>
          <a:p>
            <a:pPr marL="0" indent="0">
              <a:buNone/>
            </a:pPr>
            <a:endParaRPr lang="es-GT" sz="4000" b="1" dirty="0"/>
          </a:p>
          <a:p>
            <a:pPr marL="0" indent="0">
              <a:buNone/>
            </a:pPr>
            <a:endParaRPr lang="es-GT" sz="4000" b="1" dirty="0"/>
          </a:p>
          <a:p>
            <a:pPr marL="0" lvl="0" indent="0">
              <a:buNone/>
            </a:pPr>
            <a:endParaRPr lang="es-GT" sz="4000" b="1" dirty="0">
              <a:solidFill>
                <a:prstClr val="black"/>
              </a:solidFill>
            </a:endParaRPr>
          </a:p>
          <a:p>
            <a:pPr marL="0" indent="0">
              <a:buNone/>
            </a:pPr>
            <a:endParaRPr lang="es-CO" cap="all" dirty="0">
              <a:solidFill>
                <a:srgbClr val="009999"/>
              </a:solidFill>
              <a:latin typeface="Arial" pitchFamily="34" charset="0"/>
              <a:cs typeface="Arial" pitchFamily="34" charset="0"/>
            </a:endParaRPr>
          </a:p>
          <a:p>
            <a:pPr marL="0" indent="0">
              <a:buNone/>
            </a:pPr>
            <a:r>
              <a:rPr lang="es-MX" sz="5100" dirty="0">
                <a:solidFill>
                  <a:schemeClr val="tx1">
                    <a:lumMod val="75000"/>
                    <a:lumOff val="25000"/>
                  </a:schemeClr>
                </a:solidFill>
                <a:latin typeface="Arial" pitchFamily="34" charset="0"/>
                <a:cs typeface="Arial" pitchFamily="34" charset="0"/>
              </a:rPr>
              <a:t>1. Inventario de carreras con formación inicial (Diplomado y/o Bachillerato) de Educación General en I y II Ciclo en Costa Rica; </a:t>
            </a:r>
          </a:p>
          <a:p>
            <a:pPr marL="0" indent="0">
              <a:buNone/>
            </a:pPr>
            <a:endParaRPr lang="es-MX" sz="5100" dirty="0">
              <a:solidFill>
                <a:schemeClr val="tx1">
                  <a:lumMod val="75000"/>
                  <a:lumOff val="25000"/>
                </a:schemeClr>
              </a:solidFill>
              <a:latin typeface="Arial" pitchFamily="34" charset="0"/>
              <a:cs typeface="Arial" pitchFamily="34" charset="0"/>
            </a:endParaRPr>
          </a:p>
          <a:p>
            <a:pPr marL="0" indent="0">
              <a:buNone/>
            </a:pPr>
            <a:r>
              <a:rPr lang="es-MX" sz="5100" dirty="0">
                <a:solidFill>
                  <a:schemeClr val="tx1">
                    <a:lumMod val="75000"/>
                    <a:lumOff val="25000"/>
                  </a:schemeClr>
                </a:solidFill>
                <a:latin typeface="Arial" pitchFamily="34" charset="0"/>
                <a:cs typeface="Arial" pitchFamily="34" charset="0"/>
              </a:rPr>
              <a:t>2. Perfil cuantitativo de la promoción a la identidad lectora de las y los futuros docentes de I y II Ciclo en Costa Rica;</a:t>
            </a:r>
          </a:p>
          <a:p>
            <a:pPr marL="0" indent="0">
              <a:buNone/>
            </a:pPr>
            <a:endParaRPr lang="es-MX" sz="5100" dirty="0">
              <a:solidFill>
                <a:schemeClr val="tx1">
                  <a:lumMod val="75000"/>
                  <a:lumOff val="25000"/>
                </a:schemeClr>
              </a:solidFill>
              <a:latin typeface="Arial" pitchFamily="34" charset="0"/>
              <a:cs typeface="Arial" pitchFamily="34" charset="0"/>
            </a:endParaRPr>
          </a:p>
          <a:p>
            <a:pPr marL="0" indent="0">
              <a:buNone/>
            </a:pPr>
            <a:r>
              <a:rPr lang="es-MX" sz="5100" dirty="0">
                <a:solidFill>
                  <a:schemeClr val="tx1">
                    <a:lumMod val="75000"/>
                    <a:lumOff val="25000"/>
                  </a:schemeClr>
                </a:solidFill>
                <a:latin typeface="Arial" pitchFamily="34" charset="0"/>
                <a:cs typeface="Arial" pitchFamily="34" charset="0"/>
              </a:rPr>
              <a:t>3. Perfil cualitativo de la promoción a la identidad lectora de las y los futuros estudiantes de I y II Ciclo en Costa Rica;</a:t>
            </a:r>
          </a:p>
          <a:p>
            <a:pPr marL="0" indent="0">
              <a:buNone/>
            </a:pPr>
            <a:endParaRPr lang="es-MX" sz="5100" dirty="0">
              <a:solidFill>
                <a:schemeClr val="tx1">
                  <a:lumMod val="75000"/>
                  <a:lumOff val="25000"/>
                </a:schemeClr>
              </a:solidFill>
              <a:latin typeface="Arial" pitchFamily="34" charset="0"/>
              <a:cs typeface="Arial" pitchFamily="34" charset="0"/>
            </a:endParaRPr>
          </a:p>
          <a:p>
            <a:pPr marL="0" indent="0">
              <a:buNone/>
            </a:pPr>
            <a:endParaRPr lang="es-MX" sz="5100" dirty="0">
              <a:solidFill>
                <a:schemeClr val="tx1">
                  <a:lumMod val="75000"/>
                  <a:lumOff val="25000"/>
                </a:schemeClr>
              </a:solidFill>
              <a:latin typeface="Arial" pitchFamily="34" charset="0"/>
              <a:cs typeface="Arial" pitchFamily="34" charset="0"/>
            </a:endParaRPr>
          </a:p>
          <a:p>
            <a:pPr marL="0" indent="0">
              <a:buNone/>
            </a:pPr>
            <a:endParaRPr lang="es-MX" sz="5100" dirty="0">
              <a:solidFill>
                <a:schemeClr val="tx1">
                  <a:lumMod val="75000"/>
                  <a:lumOff val="25000"/>
                </a:schemeClr>
              </a:solidFill>
              <a:latin typeface="Arial" pitchFamily="34" charset="0"/>
              <a:cs typeface="Arial" pitchFamily="34" charset="0"/>
            </a:endParaRPr>
          </a:p>
          <a:p>
            <a:pPr marL="0" indent="0">
              <a:buNone/>
            </a:pPr>
            <a:r>
              <a:rPr lang="es-MX" sz="5100" dirty="0">
                <a:solidFill>
                  <a:schemeClr val="tx1">
                    <a:lumMod val="75000"/>
                    <a:lumOff val="25000"/>
                  </a:schemeClr>
                </a:solidFill>
                <a:latin typeface="Arial" pitchFamily="34" charset="0"/>
                <a:cs typeface="Arial" pitchFamily="34" charset="0"/>
              </a:rPr>
              <a:t>4. Caracterización de la promoción a la identidad lectora de </a:t>
            </a:r>
          </a:p>
          <a:p>
            <a:pPr marL="0" indent="0">
              <a:buNone/>
            </a:pPr>
            <a:r>
              <a:rPr lang="es-MX" sz="5100" dirty="0">
                <a:solidFill>
                  <a:schemeClr val="tx1">
                    <a:lumMod val="75000"/>
                    <a:lumOff val="25000"/>
                  </a:schemeClr>
                </a:solidFill>
                <a:latin typeface="Arial" pitchFamily="34" charset="0"/>
                <a:cs typeface="Arial" pitchFamily="34" charset="0"/>
              </a:rPr>
              <a:t>las y los futuros estudiantes de I y II Ciclo en Costa Rica como elemento predictor del desarrollo de climas favorables a la lectura como habilidad transversal en los centros educativos. </a:t>
            </a:r>
          </a:p>
        </p:txBody>
      </p:sp>
      <p:sp>
        <p:nvSpPr>
          <p:cNvPr id="4" name="4 Cerrar llave"/>
          <p:cNvSpPr/>
          <p:nvPr/>
        </p:nvSpPr>
        <p:spPr>
          <a:xfrm>
            <a:off x="7741920" y="1325880"/>
            <a:ext cx="198120" cy="2773680"/>
          </a:xfrm>
          <a:prstGeom prst="rightBrace">
            <a:avLst/>
          </a:prstGeom>
          <a:noFill/>
          <a:ln w="63500">
            <a:solidFill>
              <a:srgbClr val="F2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srgbClr val="FC942C"/>
              </a:solidFill>
            </a:endParaRPr>
          </a:p>
        </p:txBody>
      </p:sp>
      <p:sp>
        <p:nvSpPr>
          <p:cNvPr id="5" name="7 Cerrar llave"/>
          <p:cNvSpPr/>
          <p:nvPr/>
        </p:nvSpPr>
        <p:spPr>
          <a:xfrm>
            <a:off x="7741920" y="4876800"/>
            <a:ext cx="254478" cy="1143000"/>
          </a:xfrm>
          <a:prstGeom prst="rightBrace">
            <a:avLst/>
          </a:prstGeom>
          <a:ln w="6350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6 CuadroTexto"/>
          <p:cNvSpPr txBox="1"/>
          <p:nvPr/>
        </p:nvSpPr>
        <p:spPr>
          <a:xfrm>
            <a:off x="7955280" y="2481887"/>
            <a:ext cx="746760" cy="461665"/>
          </a:xfrm>
          <a:prstGeom prst="rect">
            <a:avLst/>
          </a:prstGeom>
          <a:noFill/>
        </p:spPr>
        <p:txBody>
          <a:bodyPr wrap="square" rtlCol="0">
            <a:spAutoFit/>
          </a:bodyPr>
          <a:lstStyle/>
          <a:p>
            <a:pPr algn="ctr"/>
            <a:r>
              <a:rPr lang="es-MX" sz="2400" b="1" dirty="0">
                <a:solidFill>
                  <a:srgbClr val="FC942C"/>
                </a:solidFill>
              </a:rPr>
              <a:t>DT</a:t>
            </a:r>
          </a:p>
        </p:txBody>
      </p:sp>
      <p:sp>
        <p:nvSpPr>
          <p:cNvPr id="7" name="8 CuadroTexto"/>
          <p:cNvSpPr txBox="1"/>
          <p:nvPr/>
        </p:nvSpPr>
        <p:spPr>
          <a:xfrm>
            <a:off x="7996398" y="5059680"/>
            <a:ext cx="705642" cy="461665"/>
          </a:xfrm>
          <a:prstGeom prst="rect">
            <a:avLst/>
          </a:prstGeom>
          <a:noFill/>
        </p:spPr>
        <p:txBody>
          <a:bodyPr wrap="none" rtlCol="0">
            <a:spAutoFit/>
          </a:bodyPr>
          <a:lstStyle/>
          <a:p>
            <a:pPr algn="ctr"/>
            <a:r>
              <a:rPr lang="es-MX" sz="2400" b="1" dirty="0">
                <a:solidFill>
                  <a:srgbClr val="009999"/>
                </a:solidFill>
              </a:rPr>
              <a:t>DPP</a:t>
            </a:r>
          </a:p>
        </p:txBody>
      </p:sp>
      <p:sp>
        <p:nvSpPr>
          <p:cNvPr id="2" name="Rectangle 1">
            <a:extLst>
              <a:ext uri="{FF2B5EF4-FFF2-40B4-BE49-F238E27FC236}">
                <a16:creationId xmlns:a16="http://schemas.microsoft.com/office/drawing/2014/main" id="{FC6F4A43-11CF-E840-B598-6C9CC7E98898}"/>
              </a:ext>
            </a:extLst>
          </p:cNvPr>
          <p:cNvSpPr/>
          <p:nvPr/>
        </p:nvSpPr>
        <p:spPr>
          <a:xfrm>
            <a:off x="819641" y="956548"/>
            <a:ext cx="5939446" cy="707886"/>
          </a:xfrm>
          <a:prstGeom prst="rect">
            <a:avLst/>
          </a:prstGeom>
        </p:spPr>
        <p:txBody>
          <a:bodyPr wrap="none">
            <a:spAutoFit/>
          </a:bodyPr>
          <a:lstStyle/>
          <a:p>
            <a:r>
              <a:rPr lang="es-CO" sz="4000" b="1" dirty="0">
                <a:solidFill>
                  <a:srgbClr val="009999"/>
                </a:solidFill>
                <a:latin typeface="Arial" pitchFamily="34" charset="0"/>
                <a:cs typeface="Arial" pitchFamily="34" charset="0"/>
              </a:rPr>
              <a:t>Resultados anticipados</a:t>
            </a:r>
            <a:endParaRPr lang="es-GT" sz="4000" b="1" dirty="0"/>
          </a:p>
        </p:txBody>
      </p:sp>
    </p:spTree>
    <p:extLst>
      <p:ext uri="{BB962C8B-B14F-4D97-AF65-F5344CB8AC3E}">
        <p14:creationId xmlns:p14="http://schemas.microsoft.com/office/powerpoint/2010/main" val="3026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960" y="1465421"/>
            <a:ext cx="8229600" cy="5394643"/>
          </a:xfrm>
        </p:spPr>
        <p:txBody>
          <a:bodyPr>
            <a:normAutofit fontScale="32500" lnSpcReduction="20000"/>
          </a:bodyPr>
          <a:lstStyle/>
          <a:p>
            <a:pPr marL="0" indent="0">
              <a:buNone/>
            </a:pPr>
            <a:endParaRPr lang="es-CO" cap="all" dirty="0">
              <a:solidFill>
                <a:srgbClr val="009999"/>
              </a:solidFill>
              <a:latin typeface="Arial" pitchFamily="34" charset="0"/>
              <a:cs typeface="Arial" pitchFamily="34" charset="0"/>
            </a:endParaRPr>
          </a:p>
          <a:p>
            <a:pPr marL="0" indent="0">
              <a:buNone/>
            </a:pPr>
            <a:r>
              <a:rPr lang="es-MX" sz="6000" dirty="0">
                <a:solidFill>
                  <a:schemeClr val="tx1">
                    <a:lumMod val="75000"/>
                    <a:lumOff val="25000"/>
                  </a:schemeClr>
                </a:solidFill>
                <a:latin typeface="Arial" pitchFamily="34" charset="0"/>
                <a:cs typeface="Arial" pitchFamily="34" charset="0"/>
              </a:rPr>
              <a:t>i) Cuantitativas: </a:t>
            </a:r>
          </a:p>
          <a:p>
            <a:pPr marL="0" indent="0">
              <a:buNone/>
            </a:pPr>
            <a:r>
              <a:rPr lang="es-MX" sz="6000" dirty="0">
                <a:solidFill>
                  <a:schemeClr val="tx1">
                    <a:lumMod val="75000"/>
                    <a:lumOff val="25000"/>
                  </a:schemeClr>
                </a:solidFill>
                <a:latin typeface="Arial" pitchFamily="34" charset="0"/>
                <a:cs typeface="Arial" pitchFamily="34" charset="0"/>
              </a:rPr>
              <a:t>- Número de cursos dedicados a la enseñanza de la lectoescritura y </a:t>
            </a:r>
            <a:r>
              <a:rPr lang="es-MX" sz="6000" dirty="0" err="1">
                <a:solidFill>
                  <a:schemeClr val="tx1">
                    <a:lumMod val="75000"/>
                    <a:lumOff val="25000"/>
                  </a:schemeClr>
                </a:solidFill>
                <a:latin typeface="Arial" pitchFamily="34" charset="0"/>
                <a:cs typeface="Arial" pitchFamily="34" charset="0"/>
              </a:rPr>
              <a:t>creditaje</a:t>
            </a:r>
            <a:r>
              <a:rPr lang="es-MX" sz="6000" dirty="0">
                <a:solidFill>
                  <a:schemeClr val="tx1">
                    <a:lumMod val="75000"/>
                    <a:lumOff val="25000"/>
                  </a:schemeClr>
                </a:solidFill>
                <a:latin typeface="Arial" pitchFamily="34" charset="0"/>
                <a:cs typeface="Arial" pitchFamily="34" charset="0"/>
              </a:rPr>
              <a:t> de estos, </a:t>
            </a:r>
          </a:p>
          <a:p>
            <a:pPr marL="0" indent="0">
              <a:buNone/>
            </a:pPr>
            <a:r>
              <a:rPr lang="es-MX" sz="6000" dirty="0">
                <a:solidFill>
                  <a:schemeClr val="tx1">
                    <a:lumMod val="75000"/>
                    <a:lumOff val="25000"/>
                  </a:schemeClr>
                </a:solidFill>
                <a:latin typeface="Arial" pitchFamily="34" charset="0"/>
                <a:cs typeface="Arial" pitchFamily="34" charset="0"/>
              </a:rPr>
              <a:t>- Número de iniciativas para </a:t>
            </a:r>
            <a:r>
              <a:rPr lang="es-MX" sz="6000" dirty="0" err="1">
                <a:solidFill>
                  <a:schemeClr val="tx1">
                    <a:lumMod val="75000"/>
                    <a:lumOff val="25000"/>
                  </a:schemeClr>
                </a:solidFill>
                <a:latin typeface="Arial" pitchFamily="34" charset="0"/>
                <a:cs typeface="Arial" pitchFamily="34" charset="0"/>
              </a:rPr>
              <a:t>transversalizar</a:t>
            </a:r>
            <a:r>
              <a:rPr lang="es-MX" sz="6000" dirty="0">
                <a:solidFill>
                  <a:schemeClr val="tx1">
                    <a:lumMod val="75000"/>
                    <a:lumOff val="25000"/>
                  </a:schemeClr>
                </a:solidFill>
                <a:latin typeface="Arial" pitchFamily="34" charset="0"/>
                <a:cs typeface="Arial" pitchFamily="34" charset="0"/>
              </a:rPr>
              <a:t> la lectura en la totalidad del plan de estudios, </a:t>
            </a:r>
          </a:p>
          <a:p>
            <a:pPr marL="0" indent="0">
              <a:buNone/>
            </a:pPr>
            <a:r>
              <a:rPr lang="es-MX" sz="6000" dirty="0">
                <a:solidFill>
                  <a:schemeClr val="tx1">
                    <a:lumMod val="75000"/>
                    <a:lumOff val="25000"/>
                  </a:schemeClr>
                </a:solidFill>
                <a:latin typeface="Arial" pitchFamily="34" charset="0"/>
                <a:cs typeface="Arial" pitchFamily="34" charset="0"/>
              </a:rPr>
              <a:t>- Número de actividades complementarias o extracurriculares orientadas a promover la lectura y,</a:t>
            </a:r>
          </a:p>
          <a:p>
            <a:pPr marL="0" indent="0">
              <a:buNone/>
            </a:pPr>
            <a:r>
              <a:rPr lang="es-MX" sz="6000" dirty="0">
                <a:solidFill>
                  <a:schemeClr val="tx1">
                    <a:lumMod val="75000"/>
                    <a:lumOff val="25000"/>
                  </a:schemeClr>
                </a:solidFill>
                <a:latin typeface="Arial" pitchFamily="34" charset="0"/>
                <a:cs typeface="Arial" pitchFamily="34" charset="0"/>
              </a:rPr>
              <a:t>- Número de investigaciones en materia de identidad lectora de las y los futuros docentes</a:t>
            </a:r>
          </a:p>
          <a:p>
            <a:pPr marL="0" indent="0">
              <a:buNone/>
            </a:pPr>
            <a:endParaRPr lang="es-MX" sz="6000" dirty="0">
              <a:solidFill>
                <a:schemeClr val="tx1">
                  <a:lumMod val="75000"/>
                  <a:lumOff val="25000"/>
                </a:schemeClr>
              </a:solidFill>
              <a:latin typeface="Arial" pitchFamily="34" charset="0"/>
              <a:cs typeface="Arial" pitchFamily="34" charset="0"/>
            </a:endParaRPr>
          </a:p>
          <a:p>
            <a:pPr marL="0" indent="0">
              <a:buNone/>
            </a:pPr>
            <a:r>
              <a:rPr lang="es-MX" sz="6000" dirty="0">
                <a:solidFill>
                  <a:schemeClr val="tx1">
                    <a:lumMod val="75000"/>
                    <a:lumOff val="25000"/>
                  </a:schemeClr>
                </a:solidFill>
                <a:latin typeface="Arial" pitchFamily="34" charset="0"/>
                <a:cs typeface="Arial" pitchFamily="34" charset="0"/>
              </a:rPr>
              <a:t>ii) Cualitativas: </a:t>
            </a:r>
          </a:p>
          <a:p>
            <a:pPr marL="0" indent="0">
              <a:buNone/>
            </a:pPr>
            <a:r>
              <a:rPr lang="es-MX" sz="6000" dirty="0">
                <a:solidFill>
                  <a:schemeClr val="tx1">
                    <a:lumMod val="75000"/>
                    <a:lumOff val="25000"/>
                  </a:schemeClr>
                </a:solidFill>
                <a:latin typeface="Arial" pitchFamily="34" charset="0"/>
                <a:cs typeface="Arial" pitchFamily="34" charset="0"/>
              </a:rPr>
              <a:t>- Caracterización de la secuencia didáctica de enseñanza de la lectoescritura en plan de estudios,</a:t>
            </a:r>
          </a:p>
          <a:p>
            <a:pPr marL="0" indent="0">
              <a:buNone/>
            </a:pPr>
            <a:r>
              <a:rPr lang="es-MX" sz="6000" dirty="0">
                <a:solidFill>
                  <a:schemeClr val="tx1">
                    <a:lumMod val="75000"/>
                    <a:lumOff val="25000"/>
                  </a:schemeClr>
                </a:solidFill>
                <a:latin typeface="Arial" pitchFamily="34" charset="0"/>
                <a:cs typeface="Arial" pitchFamily="34" charset="0"/>
              </a:rPr>
              <a:t>- Caracterización de las acciones de </a:t>
            </a:r>
            <a:r>
              <a:rPr lang="es-MX" sz="6000" dirty="0" err="1">
                <a:solidFill>
                  <a:schemeClr val="tx1">
                    <a:lumMod val="75000"/>
                    <a:lumOff val="25000"/>
                  </a:schemeClr>
                </a:solidFill>
                <a:latin typeface="Arial" pitchFamily="34" charset="0"/>
                <a:cs typeface="Arial" pitchFamily="34" charset="0"/>
              </a:rPr>
              <a:t>transversalización</a:t>
            </a:r>
            <a:r>
              <a:rPr lang="es-MX" sz="6000" dirty="0">
                <a:solidFill>
                  <a:schemeClr val="tx1">
                    <a:lumMod val="75000"/>
                    <a:lumOff val="25000"/>
                  </a:schemeClr>
                </a:solidFill>
                <a:latin typeface="Arial" pitchFamily="34" charset="0"/>
                <a:cs typeface="Arial" pitchFamily="34" charset="0"/>
              </a:rPr>
              <a:t> de la lectura como habilidad cognitiva, </a:t>
            </a:r>
          </a:p>
          <a:p>
            <a:pPr marL="0" indent="0">
              <a:buNone/>
            </a:pPr>
            <a:r>
              <a:rPr lang="es-MX" sz="6000" dirty="0">
                <a:solidFill>
                  <a:schemeClr val="tx1">
                    <a:lumMod val="75000"/>
                    <a:lumOff val="25000"/>
                  </a:schemeClr>
                </a:solidFill>
                <a:latin typeface="Arial" pitchFamily="34" charset="0"/>
                <a:cs typeface="Arial" pitchFamily="34" charset="0"/>
              </a:rPr>
              <a:t>- Caracterización de la investigación institucional en identidad lectora de sus estudiantes</a:t>
            </a:r>
            <a:endParaRPr lang="es-GT" sz="6000" dirty="0">
              <a:solidFill>
                <a:schemeClr val="tx1">
                  <a:lumMod val="75000"/>
                  <a:lumOff val="25000"/>
                </a:schemeClr>
              </a:solidFill>
            </a:endParaRPr>
          </a:p>
        </p:txBody>
      </p:sp>
      <p:sp>
        <p:nvSpPr>
          <p:cNvPr id="2" name="Rectangle 1">
            <a:extLst>
              <a:ext uri="{FF2B5EF4-FFF2-40B4-BE49-F238E27FC236}">
                <a16:creationId xmlns:a16="http://schemas.microsoft.com/office/drawing/2014/main" id="{321819DC-2A22-E045-B9D4-2BAACCCBEE5A}"/>
              </a:ext>
            </a:extLst>
          </p:cNvPr>
          <p:cNvSpPr/>
          <p:nvPr/>
        </p:nvSpPr>
        <p:spPr>
          <a:xfrm>
            <a:off x="441960" y="757535"/>
            <a:ext cx="8001000" cy="707886"/>
          </a:xfrm>
          <a:prstGeom prst="rect">
            <a:avLst/>
          </a:prstGeom>
        </p:spPr>
        <p:txBody>
          <a:bodyPr wrap="square">
            <a:spAutoFit/>
          </a:bodyPr>
          <a:lstStyle/>
          <a:p>
            <a:pPr lvl="0">
              <a:spcBef>
                <a:spcPct val="20000"/>
              </a:spcBef>
            </a:pPr>
            <a:r>
              <a:rPr lang="es-CO" sz="4000" b="1" dirty="0">
                <a:solidFill>
                  <a:srgbClr val="009999"/>
                </a:solidFill>
                <a:latin typeface="Arial" pitchFamily="34" charset="0"/>
                <a:cs typeface="Arial" pitchFamily="34" charset="0"/>
              </a:rPr>
              <a:t>Construcción de variables</a:t>
            </a:r>
          </a:p>
        </p:txBody>
      </p:sp>
    </p:spTree>
    <p:extLst>
      <p:ext uri="{BB962C8B-B14F-4D97-AF65-F5344CB8AC3E}">
        <p14:creationId xmlns:p14="http://schemas.microsoft.com/office/powerpoint/2010/main" val="219500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2AB271D-A97D-8944-BCCC-5AA1766FC74C}" type="slidenum">
              <a:rPr lang="es-ES" smtClean="0"/>
              <a:t>9</a:t>
            </a:fld>
            <a:endParaRPr lang="es-ES"/>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8044" r="17826"/>
          <a:stretch/>
        </p:blipFill>
        <p:spPr>
          <a:xfrm>
            <a:off x="19240" y="-74658"/>
            <a:ext cx="9416374" cy="8370574"/>
          </a:xfrm>
          <a:prstGeom prst="rect">
            <a:avLst/>
          </a:prstGeom>
        </p:spPr>
      </p:pic>
      <p:sp>
        <p:nvSpPr>
          <p:cNvPr id="3" name="CuadroTexto 2"/>
          <p:cNvSpPr txBox="1"/>
          <p:nvPr/>
        </p:nvSpPr>
        <p:spPr>
          <a:xfrm>
            <a:off x="457200" y="4632801"/>
            <a:ext cx="8686800" cy="1077218"/>
          </a:xfrm>
          <a:prstGeom prst="rect">
            <a:avLst/>
          </a:prstGeom>
          <a:noFill/>
        </p:spPr>
        <p:txBody>
          <a:bodyPr wrap="square" rtlCol="0">
            <a:spAutoFit/>
          </a:bodyPr>
          <a:lstStyle/>
          <a:p>
            <a:pPr algn="ctr"/>
            <a:r>
              <a:rPr lang="es-GT" dirty="0">
                <a:ln w="18415" cmpd="sng">
                  <a:solidFill>
                    <a:srgbClr val="FFFFFF"/>
                  </a:solidFill>
                  <a:prstDash val="solid"/>
                </a:ln>
                <a:solidFill>
                  <a:srgbClr val="FFFFFF"/>
                </a:solidFill>
                <a:latin typeface="Arial" panose="020B0604020202020204" pitchFamily="34" charset="0"/>
                <a:cs typeface="Arial" panose="020B0604020202020204" pitchFamily="34" charset="0"/>
              </a:rPr>
              <a:t>Facebook: Red para la Lectoescritura </a:t>
            </a:r>
          </a:p>
          <a:p>
            <a:pPr algn="ctr"/>
            <a:r>
              <a:rPr lang="es-GT" dirty="0">
                <a:ln w="18415" cmpd="sng">
                  <a:solidFill>
                    <a:srgbClr val="FFFFFF"/>
                  </a:solidFill>
                  <a:prstDash val="solid"/>
                </a:ln>
                <a:solidFill>
                  <a:srgbClr val="FFFFFF"/>
                </a:solidFill>
                <a:latin typeface="Arial" panose="020B0604020202020204" pitchFamily="34" charset="0"/>
                <a:cs typeface="Arial" panose="020B0604020202020204" pitchFamily="34" charset="0"/>
              </a:rPr>
              <a:t>de Centroamérica y el Caribe </a:t>
            </a:r>
          </a:p>
          <a:p>
            <a:pPr algn="ctr"/>
            <a:r>
              <a:rPr lang="es-GT" dirty="0">
                <a:ln w="18415" cmpd="sng">
                  <a:solidFill>
                    <a:srgbClr val="FFFFFF"/>
                  </a:solidFill>
                  <a:prstDash val="solid"/>
                </a:ln>
                <a:solidFill>
                  <a:srgbClr val="FFFFFF"/>
                </a:solidFill>
                <a:latin typeface="Arial" panose="020B0604020202020204" pitchFamily="34" charset="0"/>
                <a:cs typeface="Arial" panose="020B0604020202020204" pitchFamily="34" charset="0"/>
              </a:rPr>
              <a:t>Tweeter: @redlei CAC</a:t>
            </a:r>
          </a:p>
          <a:p>
            <a:pPr algn="ctr"/>
            <a:endParaRPr lang="es-GT" sz="1000" dirty="0">
              <a:ln w="18415" cmpd="sng">
                <a:solidFill>
                  <a:srgbClr val="FFFFFF"/>
                </a:solidFill>
                <a:prstDash val="solid"/>
              </a:ln>
              <a:solidFill>
                <a:srgbClr val="FFFFFF"/>
              </a:solidFill>
              <a:latin typeface="Arial" panose="020B0604020202020204" pitchFamily="34" charset="0"/>
              <a:cs typeface="Arial" panose="020B0604020202020204" pitchFamily="34" charset="0"/>
            </a:endParaRPr>
          </a:p>
        </p:txBody>
      </p:sp>
      <p:pic>
        <p:nvPicPr>
          <p:cNvPr id="6" name="Picture 5" descr="CINTILLO 6 log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4964"/>
            <a:ext cx="9144000" cy="753036"/>
          </a:xfrm>
          <a:prstGeom prst="rect">
            <a:avLst/>
          </a:prstGeom>
        </p:spPr>
      </p:pic>
      <p:pic>
        <p:nvPicPr>
          <p:cNvPr id="7"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56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04A784AA-8073-E74C-B95D-DFD0095896A8}"/>
              </a:ext>
            </a:extLst>
          </p:cNvPr>
          <p:cNvSpPr txBox="1"/>
          <p:nvPr/>
        </p:nvSpPr>
        <p:spPr>
          <a:xfrm>
            <a:off x="0" y="5635426"/>
            <a:ext cx="9651702" cy="1772167"/>
          </a:xfrm>
          <a:prstGeom prst="rect">
            <a:avLst/>
          </a:prstGeom>
          <a:solidFill>
            <a:schemeClr val="bg1"/>
          </a:solidFill>
        </p:spPr>
        <p:txBody>
          <a:bodyPr wrap="square" rtlCol="0">
            <a:spAutoFit/>
          </a:bodyPr>
          <a:lstStyle/>
          <a:p>
            <a:endParaRPr lang="es-US" dirty="0"/>
          </a:p>
        </p:txBody>
      </p:sp>
      <p:pic>
        <p:nvPicPr>
          <p:cNvPr id="10" name="Imagen 9">
            <a:extLst>
              <a:ext uri="{FF2B5EF4-FFF2-40B4-BE49-F238E27FC236}">
                <a16:creationId xmlns:a16="http://schemas.microsoft.com/office/drawing/2014/main" id="{02CD4089-00DD-9E48-898A-4B7D26796C5D}"/>
              </a:ext>
            </a:extLst>
          </p:cNvPr>
          <p:cNvPicPr>
            <a:picLocks noChangeAspect="1"/>
          </p:cNvPicPr>
          <p:nvPr/>
        </p:nvPicPr>
        <p:blipFill>
          <a:blip r:embed="rId6"/>
          <a:stretch>
            <a:fillRect/>
          </a:stretch>
        </p:blipFill>
        <p:spPr>
          <a:xfrm>
            <a:off x="3834654" y="5876027"/>
            <a:ext cx="1711455" cy="876398"/>
          </a:xfrm>
          <a:prstGeom prst="rect">
            <a:avLst/>
          </a:prstGeom>
        </p:spPr>
      </p:pic>
      <p:pic>
        <p:nvPicPr>
          <p:cNvPr id="11" name="Marcador de contenido 4">
            <a:extLst>
              <a:ext uri="{FF2B5EF4-FFF2-40B4-BE49-F238E27FC236}">
                <a16:creationId xmlns:a16="http://schemas.microsoft.com/office/drawing/2014/main" id="{AFC69A91-9603-E345-BCD6-1D5B47E37AE2}"/>
              </a:ext>
            </a:extLst>
          </p:cNvPr>
          <p:cNvPicPr>
            <a:picLocks noChangeAspect="1"/>
          </p:cNvPicPr>
          <p:nvPr/>
        </p:nvPicPr>
        <p:blipFill>
          <a:blip r:embed="rId7"/>
          <a:stretch>
            <a:fillRect/>
          </a:stretch>
        </p:blipFill>
        <p:spPr>
          <a:xfrm>
            <a:off x="484069" y="5833778"/>
            <a:ext cx="2627011" cy="1060299"/>
          </a:xfrm>
          <a:prstGeom prst="rect">
            <a:avLst/>
          </a:prstGeom>
        </p:spPr>
      </p:pic>
      <p:pic>
        <p:nvPicPr>
          <p:cNvPr id="12" name="Imagen 11">
            <a:extLst>
              <a:ext uri="{FF2B5EF4-FFF2-40B4-BE49-F238E27FC236}">
                <a16:creationId xmlns:a16="http://schemas.microsoft.com/office/drawing/2014/main" id="{DE4546D7-5508-C74A-ABAA-B3CAF25FBAF4}"/>
              </a:ext>
            </a:extLst>
          </p:cNvPr>
          <p:cNvPicPr>
            <a:picLocks noChangeAspect="1"/>
          </p:cNvPicPr>
          <p:nvPr/>
        </p:nvPicPr>
        <p:blipFill>
          <a:blip r:embed="rId8"/>
          <a:stretch>
            <a:fillRect/>
          </a:stretch>
        </p:blipFill>
        <p:spPr>
          <a:xfrm>
            <a:off x="6111285" y="5833903"/>
            <a:ext cx="2467538" cy="960645"/>
          </a:xfrm>
          <a:prstGeom prst="rect">
            <a:avLst/>
          </a:prstGeom>
        </p:spPr>
      </p:pic>
    </p:spTree>
    <p:extLst>
      <p:ext uri="{BB962C8B-B14F-4D97-AF65-F5344CB8AC3E}">
        <p14:creationId xmlns:p14="http://schemas.microsoft.com/office/powerpoint/2010/main" val="14041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3682</TotalTime>
  <Words>1007</Words>
  <Application>Microsoft Macintosh PowerPoint</Application>
  <PresentationFormat>On-screen Show (4:3)</PresentationFormat>
  <Paragraphs>80</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TÍITULO AQUÍ</dc:title>
  <dc:creator>Lom Diseño  Ana</dc:creator>
  <cp:lastModifiedBy>Christa Bollmann</cp:lastModifiedBy>
  <cp:revision>173</cp:revision>
  <dcterms:created xsi:type="dcterms:W3CDTF">2018-05-09T18:17:23Z</dcterms:created>
  <dcterms:modified xsi:type="dcterms:W3CDTF">2018-08-29T18:25:31Z</dcterms:modified>
</cp:coreProperties>
</file>