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6" r:id="rId2"/>
    <p:sldId id="277" r:id="rId3"/>
    <p:sldId id="309" r:id="rId4"/>
    <p:sldId id="307" r:id="rId5"/>
    <p:sldId id="308" r:id="rId6"/>
    <p:sldId id="311" r:id="rId7"/>
    <p:sldId id="313" r:id="rId8"/>
    <p:sldId id="312" r:id="rId9"/>
    <p:sldId id="288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Alejandra Andrade Calderon " initials="PAAC" lastIdx="5" clrIdx="0">
    <p:extLst>
      <p:ext uri="{19B8F6BF-5375-455C-9EA6-DF929625EA0E}">
        <p15:presenceInfo xmlns:p15="http://schemas.microsoft.com/office/powerpoint/2012/main" userId="Paola Alejandra Andrade Calderon " providerId="None"/>
      </p:ext>
    </p:extLst>
  </p:cmAuthor>
  <p:cmAuthor id="2" name="J. Andres Galvez-Sobral" initials="JAG" lastIdx="5" clrIdx="1">
    <p:extLst>
      <p:ext uri="{19B8F6BF-5375-455C-9EA6-DF929625EA0E}">
        <p15:presenceInfo xmlns:p15="http://schemas.microsoft.com/office/powerpoint/2012/main" userId="87ee89f7db7eea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59"/>
    <p:restoredTop sz="86387"/>
  </p:normalViewPr>
  <p:slideViewPr>
    <p:cSldViewPr snapToGrid="0" snapToObjects="1">
      <p:cViewPr varScale="1">
        <p:scale>
          <a:sx n="84" d="100"/>
          <a:sy n="84" d="100"/>
        </p:scale>
        <p:origin x="10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03ADB-6876-4361-9856-E9F968391074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GT"/>
        </a:p>
      </dgm:t>
    </dgm:pt>
    <dgm:pt modelId="{7C571D49-8418-4726-A344-57D321E04F6C}">
      <dgm:prSet custT="1"/>
      <dgm:spPr/>
      <dgm:t>
        <a:bodyPr/>
        <a:lstStyle/>
        <a:p>
          <a:r>
            <a:rPr lang="es-GT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Guskey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, 2002</a:t>
          </a:r>
        </a:p>
      </dgm:t>
    </dgm:pt>
    <dgm:pt modelId="{80423015-4DB5-4001-B72C-011F651494C8}" type="parTrans" cxnId="{FFE882D1-6757-48D2-AF59-6730BE2932BF}">
      <dgm:prSet/>
      <dgm:spPr/>
      <dgm:t>
        <a:bodyPr/>
        <a:lstStyle/>
        <a:p>
          <a:endParaRPr lang="es-G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047FC8-207E-4C86-9EEA-5D17339243D5}" type="sibTrans" cxnId="{FFE882D1-6757-48D2-AF59-6730BE2932BF}">
      <dgm:prSet/>
      <dgm:spPr/>
      <dgm:t>
        <a:bodyPr/>
        <a:lstStyle/>
        <a:p>
          <a:endParaRPr lang="es-G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4E3EB42-2EC3-4F16-A701-3C3B01301B3A}">
      <dgm:prSet custT="1"/>
      <dgm:spPr/>
      <dgm:t>
        <a:bodyPr/>
        <a:lstStyle/>
        <a:p>
          <a:r>
            <a:rPr lang="es-GT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Piper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, Simmons </a:t>
          </a:r>
          <a:r>
            <a:rPr lang="es-GT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Zuilkowski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es-GT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Dubeck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,  </a:t>
          </a:r>
          <a:r>
            <a:rPr lang="es-GT" sz="1600" dirty="0" err="1">
              <a:solidFill>
                <a:schemeClr val="tx1">
                  <a:lumMod val="65000"/>
                  <a:lumOff val="35000"/>
                </a:schemeClr>
              </a:solidFill>
            </a:rPr>
            <a:t>Jepkemei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 y King, 2018</a:t>
          </a:r>
        </a:p>
      </dgm:t>
    </dgm:pt>
    <dgm:pt modelId="{F14CE456-3509-4AE3-9D93-EB6F7BA29AE9}" type="parTrans" cxnId="{99178A04-B5CF-45DF-AE63-1007B14CF692}">
      <dgm:prSet/>
      <dgm:spPr/>
      <dgm:t>
        <a:bodyPr/>
        <a:lstStyle/>
        <a:p>
          <a:endParaRPr lang="es-G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43CC303-291A-49E1-A5BA-D562C72188FA}" type="sibTrans" cxnId="{99178A04-B5CF-45DF-AE63-1007B14CF692}">
      <dgm:prSet/>
      <dgm:spPr/>
      <dgm:t>
        <a:bodyPr/>
        <a:lstStyle/>
        <a:p>
          <a:endParaRPr lang="es-GT" sz="18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76D220-2123-452A-BF1A-C37480AAB208}">
      <dgm:prSet custT="1"/>
      <dgm:spPr/>
      <dgm:t>
        <a:bodyPr/>
        <a:lstStyle/>
        <a:p>
          <a:r>
            <a:rPr lang="es-GT" sz="2800" dirty="0">
              <a:solidFill>
                <a:schemeClr val="tx1">
                  <a:lumMod val="65000"/>
                  <a:lumOff val="35000"/>
                </a:schemeClr>
              </a:solidFill>
            </a:rPr>
            <a:t>Toma de decisiones basadas en evidencia</a:t>
          </a:r>
        </a:p>
      </dgm:t>
    </dgm:pt>
    <dgm:pt modelId="{B39C2A33-F5D9-42B7-AF8F-195F479A02D0}" type="parTrans" cxnId="{0EFF2505-FB36-466A-8129-435B9D8F8431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7F5E35E-5D5F-4251-A0C4-B0550E0A519B}" type="sibTrans" cxnId="{0EFF2505-FB36-466A-8129-435B9D8F8431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099937B-60E5-491A-9267-DBE2A647BC4C}">
      <dgm:prSet custT="1"/>
      <dgm:spPr/>
      <dgm:t>
        <a:bodyPr/>
        <a:lstStyle/>
        <a:p>
          <a:r>
            <a:rPr lang="en-US" sz="1600" dirty="0">
              <a:solidFill>
                <a:schemeClr val="tx1">
                  <a:lumMod val="65000"/>
                  <a:lumOff val="35000"/>
                </a:schemeClr>
              </a:solidFill>
            </a:rPr>
            <a:t>PCLR, 2016</a:t>
          </a:r>
          <a:endParaRPr lang="es-GT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DCA155B-90E0-40A8-9E09-90B50967ACB3}" type="parTrans" cxnId="{377882AC-697E-42C1-8F76-01ECEF2386A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5C958AB-C129-4D26-977E-8A5163F23108}" type="sibTrans" cxnId="{377882AC-697E-42C1-8F76-01ECEF2386A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F2EB014-3518-42E9-A9C9-A3612B193E9E}">
      <dgm:prSet custT="1"/>
      <dgm:spPr/>
      <dgm:t>
        <a:bodyPr/>
        <a:lstStyle/>
        <a:p>
          <a:r>
            <a:rPr lang="pl-PL" sz="1600" dirty="0">
              <a:solidFill>
                <a:schemeClr val="tx1">
                  <a:lumMod val="65000"/>
                  <a:lumOff val="35000"/>
                </a:schemeClr>
              </a:solidFill>
            </a:rPr>
            <a:t>Kim, Boyle, Zuilkowski</a:t>
          </a:r>
          <a:r>
            <a:rPr lang="es-GT" sz="1600" dirty="0">
              <a:solidFill>
                <a:schemeClr val="tx1">
                  <a:lumMod val="65000"/>
                  <a:lumOff val="35000"/>
                </a:schemeClr>
              </a:solidFill>
            </a:rPr>
            <a:t> y N</a:t>
          </a:r>
          <a:r>
            <a:rPr lang="pl-PL" sz="1600" dirty="0">
              <a:solidFill>
                <a:schemeClr val="tx1">
                  <a:lumMod val="65000"/>
                  <a:lumOff val="35000"/>
                </a:schemeClr>
              </a:solidFill>
            </a:rPr>
            <a:t>akamura, 2016</a:t>
          </a:r>
          <a:endParaRPr lang="es-GT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B8D9D7F-B089-4EDA-9C16-9E20F2E36C49}" type="parTrans" cxnId="{1DF77D20-0717-487D-A752-60DCE62FC59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CF696C1-6C22-4F85-9C10-E7EAF8EE3083}" type="sibTrans" cxnId="{1DF77D20-0717-487D-A752-60DCE62FC59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A687DBF-BE86-4CA3-865A-CC79DC394D3C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Quiñónez,  2015</a:t>
          </a:r>
          <a:endParaRPr lang="es-GT" sz="1400" kern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</dgm:t>
    </dgm:pt>
    <dgm:pt modelId="{9C11010C-B316-4A4A-9849-E7D609D7B081}" type="parTrans" cxnId="{4306D57F-EAAC-4B5A-812F-F262D74D3B4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01D0587-1AC3-4F8A-AB95-4CAC18F56093}" type="sibTrans" cxnId="{4306D57F-EAAC-4B5A-812F-F262D74D3B4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74CF16-2727-415F-88CF-52430C5D4BF7}">
      <dgm:prSet custT="1"/>
      <dgm:spPr/>
      <dgm:t>
        <a:bodyPr/>
        <a:lstStyle/>
        <a:p>
          <a:r>
            <a:rPr lang="es-GT" sz="2800" dirty="0">
              <a:solidFill>
                <a:schemeClr val="tx1">
                  <a:lumMod val="65000"/>
                  <a:lumOff val="35000"/>
                </a:schemeClr>
              </a:solidFill>
            </a:rPr>
            <a:t>Investigaciones de lectura temprana en la región</a:t>
          </a:r>
        </a:p>
      </dgm:t>
    </dgm:pt>
    <dgm:pt modelId="{FDA1904B-312D-46A1-8F2F-85F38FC38D3C}" type="parTrans" cxnId="{449A2BDC-E59D-4AC4-9037-83ED7FA69CB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C70EE9-9328-48F1-BB83-42E1FB143D26}" type="sibTrans" cxnId="{449A2BDC-E59D-4AC4-9037-83ED7FA69CB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8D8E4B-06C0-462C-8CFF-C0412804A2E1}">
      <dgm:prSet custT="1"/>
      <dgm:spPr/>
      <dgm:t>
        <a:bodyPr/>
        <a:lstStyle/>
        <a:p>
          <a:r>
            <a:rPr lang="es-GT" sz="2400" dirty="0">
              <a:solidFill>
                <a:schemeClr val="tx1">
                  <a:lumMod val="65000"/>
                  <a:lumOff val="35000"/>
                </a:schemeClr>
              </a:solidFill>
            </a:rPr>
            <a:t>Componentes efectivos para la enseñanza de la lectura temprana</a:t>
          </a:r>
        </a:p>
      </dgm:t>
    </dgm:pt>
    <dgm:pt modelId="{36E782DF-1651-454B-8926-4D3EA2925FC7}" type="parTrans" cxnId="{B437B413-CC8C-4AA0-9A93-998A9EB1F74A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8D7A49-F993-4702-A0D2-A66A2D02AFD5}" type="sibTrans" cxnId="{B437B413-CC8C-4AA0-9A93-998A9EB1F74A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ED6FB67-00CB-4A6A-A5E6-8FF7A0012087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4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Ravela</a:t>
          </a:r>
          <a:r>
            <a:rPr lang="es-GT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 et al., 2008</a:t>
          </a:r>
          <a:endParaRPr lang="es-GT" sz="1400" kern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</dgm:t>
    </dgm:pt>
    <dgm:pt modelId="{CC472434-63B3-4573-904E-93D96F91B9A6}" type="parTrans" cxnId="{EE9FFF92-CACC-41F3-8844-0A98613DE62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B1DE801-249A-4347-86B6-586DBA7FF958}" type="sibTrans" cxnId="{EE9FFF92-CACC-41F3-8844-0A98613DE62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BDBE5DE-7BA0-478C-B6E9-A922EC7DF9FE}">
      <dgm:prSet custT="1"/>
      <dgm:spPr/>
      <dgm:t>
        <a:bodyPr/>
        <a:lstStyle/>
        <a:p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Pérez,  2015</a:t>
          </a:r>
          <a:endParaRPr lang="es-GT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AC0755D-2563-4200-9B0B-EB6DB719DC93}" type="parTrans" cxnId="{798D0246-96C2-41A1-A01F-71BF0E084A8D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32CD338-FBB2-4E43-9E62-D93DB9B13F6A}" type="sibTrans" cxnId="{798D0246-96C2-41A1-A01F-71BF0E084A8D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228CBCD-EDBF-42EA-BCDE-CC3EC1D5494F}" type="pres">
      <dgm:prSet presAssocID="{5D103ADB-6876-4361-9856-E9F968391074}" presName="linear" presStyleCnt="0">
        <dgm:presLayoutVars>
          <dgm:animLvl val="lvl"/>
          <dgm:resizeHandles val="exact"/>
        </dgm:presLayoutVars>
      </dgm:prSet>
      <dgm:spPr/>
    </dgm:pt>
    <dgm:pt modelId="{F376219B-98D1-47EE-BD2B-BB26DD640C16}" type="pres">
      <dgm:prSet presAssocID="{F576D220-2123-452A-BF1A-C37480AAB2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B6BC4A-C49C-41F0-97F6-9F1EFDE1C87D}" type="pres">
      <dgm:prSet presAssocID="{F576D220-2123-452A-BF1A-C37480AAB208}" presName="childText" presStyleLbl="revTx" presStyleIdx="0" presStyleCnt="3">
        <dgm:presLayoutVars>
          <dgm:bulletEnabled val="1"/>
        </dgm:presLayoutVars>
      </dgm:prSet>
      <dgm:spPr/>
    </dgm:pt>
    <dgm:pt modelId="{D6500325-4B38-4A66-964B-3DB6F7302ABC}" type="pres">
      <dgm:prSet presAssocID="{8B74CF16-2727-415F-88CF-52430C5D4B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634D40-774F-4845-9F58-5D894E08A22B}" type="pres">
      <dgm:prSet presAssocID="{8B74CF16-2727-415F-88CF-52430C5D4BF7}" presName="childText" presStyleLbl="revTx" presStyleIdx="1" presStyleCnt="3">
        <dgm:presLayoutVars>
          <dgm:bulletEnabled val="1"/>
        </dgm:presLayoutVars>
      </dgm:prSet>
      <dgm:spPr/>
    </dgm:pt>
    <dgm:pt modelId="{AA4287E3-246B-4749-B530-9EFBBC16C9B7}" type="pres">
      <dgm:prSet presAssocID="{B58D8E4B-06C0-462C-8CFF-C0412804A2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11961D2-8454-48B6-B84D-726FA576034D}" type="pres">
      <dgm:prSet presAssocID="{B58D8E4B-06C0-462C-8CFF-C0412804A2E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9178A04-B5CF-45DF-AE63-1007B14CF692}" srcId="{B58D8E4B-06C0-462C-8CFF-C0412804A2E1}" destId="{54E3EB42-2EC3-4F16-A701-3C3B01301B3A}" srcOrd="1" destOrd="0" parTransId="{F14CE456-3509-4AE3-9D93-EB6F7BA29AE9}" sibTransId="{F43CC303-291A-49E1-A5BA-D562C72188FA}"/>
    <dgm:cxn modelId="{0EFF2505-FB36-466A-8129-435B9D8F8431}" srcId="{5D103ADB-6876-4361-9856-E9F968391074}" destId="{F576D220-2123-452A-BF1A-C37480AAB208}" srcOrd="0" destOrd="0" parTransId="{B39C2A33-F5D9-42B7-AF8F-195F479A02D0}" sibTransId="{67F5E35E-5D5F-4251-A0C4-B0550E0A519B}"/>
    <dgm:cxn modelId="{63188E0C-BAEA-4268-A51E-CE17D72D7CBB}" type="presOf" srcId="{54E3EB42-2EC3-4F16-A701-3C3B01301B3A}" destId="{A11961D2-8454-48B6-B84D-726FA576034D}" srcOrd="0" destOrd="1" presId="urn:microsoft.com/office/officeart/2005/8/layout/vList2"/>
    <dgm:cxn modelId="{B437B413-CC8C-4AA0-9A93-998A9EB1F74A}" srcId="{5D103ADB-6876-4361-9856-E9F968391074}" destId="{B58D8E4B-06C0-462C-8CFF-C0412804A2E1}" srcOrd="2" destOrd="0" parTransId="{36E782DF-1651-454B-8926-4D3EA2925FC7}" sibTransId="{668D7A49-F993-4702-A0D2-A66A2D02AFD5}"/>
    <dgm:cxn modelId="{1DF77D20-0717-487D-A752-60DCE62FC595}" srcId="{8B74CF16-2727-415F-88CF-52430C5D4BF7}" destId="{FF2EB014-3518-42E9-A9C9-A3612B193E9E}" srcOrd="1" destOrd="0" parTransId="{CB8D9D7F-B089-4EDA-9C16-9E20F2E36C49}" sibTransId="{2CF696C1-6C22-4F85-9C10-E7EAF8EE3083}"/>
    <dgm:cxn modelId="{DDF3772F-CB87-4040-8077-D447EED8D51B}" type="presOf" srcId="{7C571D49-8418-4726-A344-57D321E04F6C}" destId="{A11961D2-8454-48B6-B84D-726FA576034D}" srcOrd="0" destOrd="0" presId="urn:microsoft.com/office/officeart/2005/8/layout/vList2"/>
    <dgm:cxn modelId="{707EB93A-31C4-4236-846F-A1B6937D0429}" type="presOf" srcId="{2A687DBF-BE86-4CA3-865A-CC79DC394D3C}" destId="{4AB6BC4A-C49C-41F0-97F6-9F1EFDE1C87D}" srcOrd="0" destOrd="1" presId="urn:microsoft.com/office/officeart/2005/8/layout/vList2"/>
    <dgm:cxn modelId="{798D0246-96C2-41A1-A01F-71BF0E084A8D}" srcId="{F576D220-2123-452A-BF1A-C37480AAB208}" destId="{CBDBE5DE-7BA0-478C-B6E9-A922EC7DF9FE}" srcOrd="0" destOrd="0" parTransId="{8AC0755D-2563-4200-9B0B-EB6DB719DC93}" sibTransId="{032CD338-FBB2-4E43-9E62-D93DB9B13F6A}"/>
    <dgm:cxn modelId="{0EE75F58-6E5D-4704-B50C-15EAADDBCEFC}" type="presOf" srcId="{5D103ADB-6876-4361-9856-E9F968391074}" destId="{9228CBCD-EDBF-42EA-BCDE-CC3EC1D5494F}" srcOrd="0" destOrd="0" presId="urn:microsoft.com/office/officeart/2005/8/layout/vList2"/>
    <dgm:cxn modelId="{4306D57F-EAAC-4B5A-812F-F262D74D3B4B}" srcId="{F576D220-2123-452A-BF1A-C37480AAB208}" destId="{2A687DBF-BE86-4CA3-865A-CC79DC394D3C}" srcOrd="1" destOrd="0" parTransId="{9C11010C-B316-4A4A-9849-E7D609D7B081}" sibTransId="{E01D0587-1AC3-4F8A-AB95-4CAC18F56093}"/>
    <dgm:cxn modelId="{2F11E584-7FFB-4166-8C69-6B84C357AFDB}" type="presOf" srcId="{F576D220-2123-452A-BF1A-C37480AAB208}" destId="{F376219B-98D1-47EE-BD2B-BB26DD640C16}" srcOrd="0" destOrd="0" presId="urn:microsoft.com/office/officeart/2005/8/layout/vList2"/>
    <dgm:cxn modelId="{F0C15589-BF73-4389-A3D5-E89D3F58D9E7}" type="presOf" srcId="{AED6FB67-00CB-4A6A-A5E6-8FF7A0012087}" destId="{4AB6BC4A-C49C-41F0-97F6-9F1EFDE1C87D}" srcOrd="0" destOrd="2" presId="urn:microsoft.com/office/officeart/2005/8/layout/vList2"/>
    <dgm:cxn modelId="{14C3D789-BF1A-4B50-954F-80446350C190}" type="presOf" srcId="{8B74CF16-2727-415F-88CF-52430C5D4BF7}" destId="{D6500325-4B38-4A66-964B-3DB6F7302ABC}" srcOrd="0" destOrd="0" presId="urn:microsoft.com/office/officeart/2005/8/layout/vList2"/>
    <dgm:cxn modelId="{EE9FFF92-CACC-41F3-8844-0A98613DE625}" srcId="{F576D220-2123-452A-BF1A-C37480AAB208}" destId="{AED6FB67-00CB-4A6A-A5E6-8FF7A0012087}" srcOrd="2" destOrd="0" parTransId="{CC472434-63B3-4573-904E-93D96F91B9A6}" sibTransId="{FB1DE801-249A-4347-86B6-586DBA7FF958}"/>
    <dgm:cxn modelId="{377882AC-697E-42C1-8F76-01ECEF2386A5}" srcId="{8B74CF16-2727-415F-88CF-52430C5D4BF7}" destId="{4099937B-60E5-491A-9267-DBE2A647BC4C}" srcOrd="0" destOrd="0" parTransId="{8DCA155B-90E0-40A8-9E09-90B50967ACB3}" sibTransId="{45C958AB-C129-4D26-977E-8A5163F23108}"/>
    <dgm:cxn modelId="{AA1D8BB0-1338-47BB-8530-83AB4D358520}" type="presOf" srcId="{FF2EB014-3518-42E9-A9C9-A3612B193E9E}" destId="{6F634D40-774F-4845-9F58-5D894E08A22B}" srcOrd="0" destOrd="1" presId="urn:microsoft.com/office/officeart/2005/8/layout/vList2"/>
    <dgm:cxn modelId="{DB55C1C1-592A-40BA-A268-B76D5456BD50}" type="presOf" srcId="{CBDBE5DE-7BA0-478C-B6E9-A922EC7DF9FE}" destId="{4AB6BC4A-C49C-41F0-97F6-9F1EFDE1C87D}" srcOrd="0" destOrd="0" presId="urn:microsoft.com/office/officeart/2005/8/layout/vList2"/>
    <dgm:cxn modelId="{EF6D84C4-4F4D-45B5-A1DF-44E5EFD13A4E}" type="presOf" srcId="{4099937B-60E5-491A-9267-DBE2A647BC4C}" destId="{6F634D40-774F-4845-9F58-5D894E08A22B}" srcOrd="0" destOrd="0" presId="urn:microsoft.com/office/officeart/2005/8/layout/vList2"/>
    <dgm:cxn modelId="{FFE882D1-6757-48D2-AF59-6730BE2932BF}" srcId="{B58D8E4B-06C0-462C-8CFF-C0412804A2E1}" destId="{7C571D49-8418-4726-A344-57D321E04F6C}" srcOrd="0" destOrd="0" parTransId="{80423015-4DB5-4001-B72C-011F651494C8}" sibTransId="{CF047FC8-207E-4C86-9EEA-5D17339243D5}"/>
    <dgm:cxn modelId="{449A2BDC-E59D-4AC4-9037-83ED7FA69CB0}" srcId="{5D103ADB-6876-4361-9856-E9F968391074}" destId="{8B74CF16-2727-415F-88CF-52430C5D4BF7}" srcOrd="1" destOrd="0" parTransId="{FDA1904B-312D-46A1-8F2F-85F38FC38D3C}" sibTransId="{B8C70EE9-9328-48F1-BB83-42E1FB143D26}"/>
    <dgm:cxn modelId="{628044DF-CBC8-42D8-B4C5-3B504BEB3E83}" type="presOf" srcId="{B58D8E4B-06C0-462C-8CFF-C0412804A2E1}" destId="{AA4287E3-246B-4749-B530-9EFBBC16C9B7}" srcOrd="0" destOrd="0" presId="urn:microsoft.com/office/officeart/2005/8/layout/vList2"/>
    <dgm:cxn modelId="{5275D98A-CD40-46F8-A226-21F5BAAC7D9C}" type="presParOf" srcId="{9228CBCD-EDBF-42EA-BCDE-CC3EC1D5494F}" destId="{F376219B-98D1-47EE-BD2B-BB26DD640C16}" srcOrd="0" destOrd="0" presId="urn:microsoft.com/office/officeart/2005/8/layout/vList2"/>
    <dgm:cxn modelId="{C37157A0-574B-460E-BC69-BD2C4F0F97CB}" type="presParOf" srcId="{9228CBCD-EDBF-42EA-BCDE-CC3EC1D5494F}" destId="{4AB6BC4A-C49C-41F0-97F6-9F1EFDE1C87D}" srcOrd="1" destOrd="0" presId="urn:microsoft.com/office/officeart/2005/8/layout/vList2"/>
    <dgm:cxn modelId="{AA890CC7-D851-4AC1-B59F-88BE9FBA3743}" type="presParOf" srcId="{9228CBCD-EDBF-42EA-BCDE-CC3EC1D5494F}" destId="{D6500325-4B38-4A66-964B-3DB6F7302ABC}" srcOrd="2" destOrd="0" presId="urn:microsoft.com/office/officeart/2005/8/layout/vList2"/>
    <dgm:cxn modelId="{207AFDF0-3BB5-4E57-9FEB-FC90ED34F16D}" type="presParOf" srcId="{9228CBCD-EDBF-42EA-BCDE-CC3EC1D5494F}" destId="{6F634D40-774F-4845-9F58-5D894E08A22B}" srcOrd="3" destOrd="0" presId="urn:microsoft.com/office/officeart/2005/8/layout/vList2"/>
    <dgm:cxn modelId="{E66866E0-ACF0-41CC-B21D-38B3F3A89121}" type="presParOf" srcId="{9228CBCD-EDBF-42EA-BCDE-CC3EC1D5494F}" destId="{AA4287E3-246B-4749-B530-9EFBBC16C9B7}" srcOrd="4" destOrd="0" presId="urn:microsoft.com/office/officeart/2005/8/layout/vList2"/>
    <dgm:cxn modelId="{BB852753-7690-4EEC-B499-CBFDB324F0B8}" type="presParOf" srcId="{9228CBCD-EDBF-42EA-BCDE-CC3EC1D5494F}" destId="{A11961D2-8454-48B6-B84D-726FA576034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219B-98D1-47EE-BD2B-BB26DD640C16}">
      <dsp:nvSpPr>
        <dsp:cNvPr id="0" name=""/>
        <dsp:cNvSpPr/>
      </dsp:nvSpPr>
      <dsp:spPr>
        <a:xfrm>
          <a:off x="0" y="2137"/>
          <a:ext cx="7987503" cy="83604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>
              <a:solidFill>
                <a:schemeClr val="tx1">
                  <a:lumMod val="65000"/>
                  <a:lumOff val="35000"/>
                </a:schemeClr>
              </a:solidFill>
            </a:rPr>
            <a:t>Toma de decisiones basadas en evidencia</a:t>
          </a:r>
        </a:p>
      </dsp:txBody>
      <dsp:txXfrm>
        <a:off x="40812" y="42949"/>
        <a:ext cx="7905879" cy="754418"/>
      </dsp:txXfrm>
    </dsp:sp>
    <dsp:sp modelId="{4AB6BC4A-C49C-41F0-97F6-9F1EFDE1C87D}">
      <dsp:nvSpPr>
        <dsp:cNvPr id="0" name=""/>
        <dsp:cNvSpPr/>
      </dsp:nvSpPr>
      <dsp:spPr>
        <a:xfrm>
          <a:off x="0" y="838179"/>
          <a:ext cx="7987503" cy="634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60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Pérez,  2015</a:t>
          </a:r>
          <a:endParaRPr lang="es-GT" sz="20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4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+mn-ea"/>
              <a:cs typeface="+mn-cs"/>
            </a:rPr>
            <a:t>Quiñónez,  2015</a:t>
          </a:r>
          <a:endParaRPr lang="es-GT" sz="1400" kern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4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Ravela</a:t>
          </a:r>
          <a:r>
            <a:rPr lang="es-GT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 et al., 2008</a:t>
          </a:r>
          <a:endParaRPr lang="es-GT" sz="1400" kern="1200" dirty="0">
            <a:solidFill>
              <a:schemeClr val="tx1">
                <a:lumMod val="65000"/>
                <a:lumOff val="3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838179"/>
        <a:ext cx="7987503" cy="634732"/>
      </dsp:txXfrm>
    </dsp:sp>
    <dsp:sp modelId="{D6500325-4B38-4A66-964B-3DB6F7302ABC}">
      <dsp:nvSpPr>
        <dsp:cNvPr id="0" name=""/>
        <dsp:cNvSpPr/>
      </dsp:nvSpPr>
      <dsp:spPr>
        <a:xfrm>
          <a:off x="0" y="1472911"/>
          <a:ext cx="7987503" cy="836042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>
              <a:solidFill>
                <a:schemeClr val="tx1">
                  <a:lumMod val="65000"/>
                  <a:lumOff val="35000"/>
                </a:schemeClr>
              </a:solidFill>
            </a:rPr>
            <a:t>Investigaciones de lectura temprana en la región</a:t>
          </a:r>
        </a:p>
      </dsp:txBody>
      <dsp:txXfrm>
        <a:off x="40812" y="1513723"/>
        <a:ext cx="7905879" cy="754418"/>
      </dsp:txXfrm>
    </dsp:sp>
    <dsp:sp modelId="{6F634D40-774F-4845-9F58-5D894E08A22B}">
      <dsp:nvSpPr>
        <dsp:cNvPr id="0" name=""/>
        <dsp:cNvSpPr/>
      </dsp:nvSpPr>
      <dsp:spPr>
        <a:xfrm>
          <a:off x="0" y="2308954"/>
          <a:ext cx="7987503" cy="47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6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PCLR, 2016</a:t>
          </a:r>
          <a:endParaRPr lang="es-GT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Kim, Boyle, Zuilkowski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y N</a:t>
          </a:r>
          <a:r>
            <a:rPr lang="pl-PL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akamura, 2016</a:t>
          </a:r>
          <a:endParaRPr lang="es-GT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308954"/>
        <a:ext cx="7987503" cy="471515"/>
      </dsp:txXfrm>
    </dsp:sp>
    <dsp:sp modelId="{AA4287E3-246B-4749-B530-9EFBBC16C9B7}">
      <dsp:nvSpPr>
        <dsp:cNvPr id="0" name=""/>
        <dsp:cNvSpPr/>
      </dsp:nvSpPr>
      <dsp:spPr>
        <a:xfrm>
          <a:off x="0" y="2780469"/>
          <a:ext cx="7987503" cy="836042"/>
        </a:xfrm>
        <a:prstGeom prst="roundRec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chemeClr val="tx1">
                  <a:lumMod val="65000"/>
                  <a:lumOff val="35000"/>
                </a:schemeClr>
              </a:solidFill>
            </a:rPr>
            <a:t>Componentes efectivos para la enseñanza de la lectura temprana</a:t>
          </a:r>
        </a:p>
      </dsp:txBody>
      <dsp:txXfrm>
        <a:off x="40812" y="2821281"/>
        <a:ext cx="7905879" cy="754418"/>
      </dsp:txXfrm>
    </dsp:sp>
    <dsp:sp modelId="{A11961D2-8454-48B6-B84D-726FA576034D}">
      <dsp:nvSpPr>
        <dsp:cNvPr id="0" name=""/>
        <dsp:cNvSpPr/>
      </dsp:nvSpPr>
      <dsp:spPr>
        <a:xfrm>
          <a:off x="0" y="3616512"/>
          <a:ext cx="7987503" cy="471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60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6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Guskey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, 2002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16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Piper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, Simmons </a:t>
          </a:r>
          <a:r>
            <a:rPr lang="es-GT" sz="16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Zuilkowski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, </a:t>
          </a:r>
          <a:r>
            <a:rPr lang="es-GT" sz="16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Dubeck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,  </a:t>
          </a:r>
          <a:r>
            <a:rPr lang="es-GT" sz="1600" kern="1200" dirty="0" err="1">
              <a:solidFill>
                <a:schemeClr val="tx1">
                  <a:lumMod val="65000"/>
                  <a:lumOff val="35000"/>
                </a:schemeClr>
              </a:solidFill>
            </a:rPr>
            <a:t>Jepkemei</a:t>
          </a:r>
          <a:r>
            <a:rPr lang="es-GT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y King, 2018</a:t>
          </a:r>
        </a:p>
      </dsp:txBody>
      <dsp:txXfrm>
        <a:off x="0" y="3616512"/>
        <a:ext cx="7987503" cy="471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6CF8-CA01-4A4A-A945-943C9AAB19E4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27E-A6C0-624B-8E7B-DC6609A74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9A43-9A3D-614E-8090-306BAB12064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208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 cuerpo de hechos empíricamente derivados con respecto a intervenciones educativas (p. ej., políticas, prácticas o programas).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 cuerpo de hechos empíricamente derivados con respecto a intervenciones educativas (p. ej., políticas, prácticas o programas).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4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3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Vamos</a:t>
            </a:r>
            <a:r>
              <a:rPr lang="en-US" dirty="0"/>
              <a:t> 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 cuerpo de hechos empíricamente derivados con respecto a intervenciones educativas (p. ej., políticas, prácticas o programas).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 cuerpo de hechos empíricamente derivados con respecto a intervenciones educativas (p. ej., políticas, prácticas o programas).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 cuerpo de hechos empíricamente derivados con respecto a intervenciones educativas (p. ej., políticas, prácticas o programas).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27E-A6C0-624B-8E7B-DC6609A74A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1">
              <a:defRPr/>
            </a:pP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0BDD-40D7-442B-9840-950C0289E03C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60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6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9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64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86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3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1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5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C74B-0BAA-1346-A560-D15A95820898}" type="datetimeFigureOut">
              <a:rPr lang="es-ES" smtClean="0"/>
              <a:t>29/8/18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271D-A97D-8944-BCCC-5AA1766FC74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1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mineduc.gob.gt/PROGRAMAS_Y_ESTRATEGI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mineduc.gob.gt/portal/documents/estrategias/Estrategia_de_calidad_a_medios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4864FE93-F2A0-6349-BF9E-476AB871DDD1}"/>
              </a:ext>
            </a:extLst>
          </p:cNvPr>
          <p:cNvGrpSpPr/>
          <p:nvPr/>
        </p:nvGrpSpPr>
        <p:grpSpPr>
          <a:xfrm>
            <a:off x="-16329" y="0"/>
            <a:ext cx="9160329" cy="6874859"/>
            <a:chOff x="-16329" y="0"/>
            <a:chExt cx="9160329" cy="6874859"/>
          </a:xfrm>
        </p:grpSpPr>
        <p:pic>
          <p:nvPicPr>
            <p:cNvPr id="6" name="Imagen 3" descr="REDLEI_PPT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29" y="0"/>
              <a:ext cx="9144000" cy="68580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2592527-D217-A040-A122-F09A28F73A4E}"/>
                </a:ext>
              </a:extLst>
            </p:cNvPr>
            <p:cNvSpPr txBox="1"/>
            <p:nvPr/>
          </p:nvSpPr>
          <p:spPr>
            <a:xfrm>
              <a:off x="0" y="5638800"/>
              <a:ext cx="91440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U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35AC688-87EC-5A42-A54F-77244C774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4740" y="6010912"/>
              <a:ext cx="1394519" cy="714102"/>
            </a:xfrm>
            <a:prstGeom prst="rect">
              <a:avLst/>
            </a:prstGeom>
          </p:spPr>
        </p:pic>
        <p:pic>
          <p:nvPicPr>
            <p:cNvPr id="9" name="Marcador de contenido 4">
              <a:extLst>
                <a:ext uri="{FF2B5EF4-FFF2-40B4-BE49-F238E27FC236}">
                  <a16:creationId xmlns:a16="http://schemas.microsoft.com/office/drawing/2014/main" id="{90B3FA0E-7A08-3C47-B664-95E5939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6010912"/>
              <a:ext cx="2140527" cy="8639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24DCE09-38D0-EA44-8EDF-2BAA39A5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2785" y="6010912"/>
              <a:ext cx="2010587" cy="7827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29" y="1838590"/>
            <a:ext cx="7772400" cy="2778218"/>
          </a:xfrm>
        </p:spPr>
        <p:txBody>
          <a:bodyPr>
            <a:normAutofit fontScale="90000"/>
          </a:bodyPr>
          <a:lstStyle/>
          <a:p>
            <a:r>
              <a:rPr lang="es-GT" dirty="0">
                <a:solidFill>
                  <a:srgbClr val="20A19E"/>
                </a:solidFill>
                <a:latin typeface="Arial"/>
                <a:cs typeface="Arial"/>
              </a:rPr>
              <a:t>La importancia y la utilidad de la toma de decisiones basadas en evidencia para mejorar los aprendizajes en lectura</a:t>
            </a:r>
            <a:endParaRPr lang="es-ES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4303"/>
            <a:ext cx="6400800" cy="889005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Sayra Mallarí Cardona Morán</a:t>
            </a:r>
          </a:p>
          <a:p>
            <a:r>
              <a:rPr lang="it-IT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Guatemala</a:t>
            </a:r>
            <a:r>
              <a:rPr lang="it-IT" sz="2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, 10 </a:t>
            </a:r>
            <a:r>
              <a:rPr lang="it-IT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de agosto de 2018</a:t>
            </a:r>
          </a:p>
          <a:p>
            <a:endParaRPr lang="en-US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6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394497" y="1832895"/>
            <a:ext cx="3697401" cy="4147842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Contexto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“Evidencia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es </a:t>
            </a: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G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conjunto de datos </a:t>
            </a: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obtenidos de la investigación </a:t>
            </a:r>
            <a:r>
              <a:rPr lang="es-G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que pueden utilizarse para tomar decisiones informadas”        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(LAC Reads Capacity Program, 2016)</a:t>
            </a:r>
            <a:r>
              <a:rPr lang="es-GT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s-G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</a:t>
            </a:r>
          </a:p>
        </p:txBody>
      </p:sp>
      <p:pic>
        <p:nvPicPr>
          <p:cNvPr id="8" name="Marcador de contenido 4" descr="Imagen que contiene captura de pantalla, monitor, pared, ordenador&#10;&#10;Descripción generada con confianza muy alta">
            <a:hlinkClick r:id="rId4"/>
            <a:extLst>
              <a:ext uri="{FF2B5EF4-FFF2-40B4-BE49-F238E27FC236}">
                <a16:creationId xmlns:a16="http://schemas.microsoft.com/office/drawing/2014/main" id="{152F70BA-2784-4CDC-ADB3-4E45E54A4B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76" t="11094" r="14838" b="4729"/>
          <a:stretch/>
        </p:blipFill>
        <p:spPr>
          <a:xfrm>
            <a:off x="4486396" y="2129335"/>
            <a:ext cx="4430466" cy="3006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F4989B-FADE-4C2A-B213-D17F5ADA77F5}"/>
              </a:ext>
            </a:extLst>
          </p:cNvPr>
          <p:cNvSpPr txBox="1"/>
          <p:nvPr/>
        </p:nvSpPr>
        <p:spPr>
          <a:xfrm>
            <a:off x="4572000" y="5313041"/>
            <a:ext cx="416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Estrategias o programas del </a:t>
            </a:r>
          </a:p>
          <a:p>
            <a:pPr algn="ctr"/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Ministerio de Educación de Guatemala</a:t>
            </a:r>
          </a:p>
        </p:txBody>
      </p:sp>
    </p:spTree>
    <p:extLst>
      <p:ext uri="{BB962C8B-B14F-4D97-AF65-F5344CB8AC3E}">
        <p14:creationId xmlns:p14="http://schemas.microsoft.com/office/powerpoint/2010/main" val="391294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54277" y="1783910"/>
            <a:ext cx="4165732" cy="4587476"/>
          </a:xfrm>
        </p:spPr>
        <p:txBody>
          <a:bodyPr>
            <a:noAutofit/>
          </a:bodyPr>
          <a:lstStyle/>
          <a:p>
            <a:pPr algn="l"/>
            <a:r>
              <a:rPr lang="es-ES" sz="2000" b="1" dirty="0">
                <a:solidFill>
                  <a:srgbClr val="20A19E"/>
                </a:solidFill>
                <a:latin typeface="Arial"/>
                <a:cs typeface="Arial"/>
              </a:rPr>
              <a:t>Problema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 deben orientar estrategias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cambio en los procesos de lectura 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(Quiñónez, 2015). 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+mj-lt"/>
              <a:buAutoNum type="arabicPeriod"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Sin embargo, 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existen pocos estudios empíricos </a:t>
            </a:r>
            <a:r>
              <a:rPr lang="es-G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sobre su influencia en la </a:t>
            </a:r>
            <a:r>
              <a:rPr lang="es-G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mejora de intervenciones de política pública</a:t>
            </a:r>
            <a:r>
              <a:rPr lang="es-G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G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(Pérez, 2015). 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F4989B-FADE-4C2A-B213-D17F5ADA77F5}"/>
              </a:ext>
            </a:extLst>
          </p:cNvPr>
          <p:cNvSpPr txBox="1"/>
          <p:nvPr/>
        </p:nvSpPr>
        <p:spPr>
          <a:xfrm>
            <a:off x="4572000" y="4831508"/>
            <a:ext cx="42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Estrategia de mejoramiento de calidad educativa del Mineduc</a:t>
            </a:r>
          </a:p>
        </p:txBody>
      </p:sp>
      <p:pic>
        <p:nvPicPr>
          <p:cNvPr id="9" name="Marcador de contenido 14" descr="Imagen que contiene captura de pantalla&#10;&#10;Descripción generada con confianza muy alta">
            <a:hlinkClick r:id="rId4"/>
            <a:extLst>
              <a:ext uri="{FF2B5EF4-FFF2-40B4-BE49-F238E27FC236}">
                <a16:creationId xmlns:a16="http://schemas.microsoft.com/office/drawing/2014/main" id="{42088249-3AF0-4D0E-9B92-FAAC6DD787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09" t="9387" r="16712" b="7582"/>
          <a:stretch/>
        </p:blipFill>
        <p:spPr>
          <a:xfrm>
            <a:off x="4688907" y="1831349"/>
            <a:ext cx="4185083" cy="29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23175" y="883131"/>
            <a:ext cx="8226328" cy="8966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Introducción: </a:t>
            </a:r>
            <a:r>
              <a:rPr lang="es-ES" sz="2800" b="1" dirty="0">
                <a:solidFill>
                  <a:srgbClr val="20A19E"/>
                </a:solidFill>
                <a:latin typeface="Arial"/>
                <a:cs typeface="Arial"/>
              </a:rPr>
              <a:t>Revisión de literatura</a:t>
            </a:r>
            <a:endParaRPr lang="es-ES" sz="4000" b="1" dirty="0">
              <a:solidFill>
                <a:srgbClr val="20A19E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EC3DC5-4CBE-432F-A6F0-821F400391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055959"/>
              </p:ext>
            </p:extLst>
          </p:nvPr>
        </p:nvGraphicFramePr>
        <p:xfrm>
          <a:off x="762000" y="1904999"/>
          <a:ext cx="7987503" cy="409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261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628993" y="3946297"/>
            <a:ext cx="8120510" cy="2200729"/>
          </a:xfrm>
        </p:spPr>
        <p:txBody>
          <a:bodyPr>
            <a:noAutofit/>
          </a:bodyPr>
          <a:lstStyle/>
          <a:p>
            <a:pPr algn="l"/>
            <a:r>
              <a:rPr lang="es-ES" sz="2000" b="1" dirty="0">
                <a:solidFill>
                  <a:srgbClr val="20A19E"/>
                </a:solidFill>
                <a:latin typeface="Arial"/>
                <a:cs typeface="Arial"/>
              </a:rPr>
              <a:t>Pregunta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¿Cuáles son las investigaciones o resultados que utilizan los tomadores de decisiones para sustentar los programas o estrategias en lectura que se realizan en Guatemala?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s-ES" sz="2000" b="1" dirty="0">
              <a:solidFill>
                <a:srgbClr val="20A19E"/>
              </a:solidFill>
              <a:latin typeface="Arial"/>
              <a:cs typeface="Arial"/>
            </a:endParaRPr>
          </a:p>
          <a:p>
            <a:pPr algn="l"/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algn="l"/>
            <a:endParaRPr lang="es-ES" sz="1200" dirty="0">
              <a:latin typeface="Arial"/>
              <a:cs typeface="Arial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1474" y="654530"/>
            <a:ext cx="4180526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Objetivo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4EC07E-8633-45AA-904D-1B3B6CB86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7" t="9926" r="15178" b="16015"/>
          <a:stretch/>
        </p:blipFill>
        <p:spPr>
          <a:xfrm>
            <a:off x="4092457" y="654530"/>
            <a:ext cx="4180526" cy="250584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194972-FF0D-483A-8EEC-EA3FFAAB12B8}"/>
              </a:ext>
            </a:extLst>
          </p:cNvPr>
          <p:cNvSpPr txBox="1"/>
          <p:nvPr/>
        </p:nvSpPr>
        <p:spPr>
          <a:xfrm>
            <a:off x="4092457" y="3310739"/>
            <a:ext cx="42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 Nacional de Lectura "Leamos Juntos" del Mineduc</a:t>
            </a:r>
          </a:p>
        </p:txBody>
      </p:sp>
    </p:spTree>
    <p:extLst>
      <p:ext uri="{BB962C8B-B14F-4D97-AF65-F5344CB8AC3E}">
        <p14:creationId xmlns:p14="http://schemas.microsoft.com/office/powerpoint/2010/main" val="372315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23175" y="1874808"/>
            <a:ext cx="8226328" cy="4368688"/>
          </a:xfrm>
        </p:spPr>
        <p:txBody>
          <a:bodyPr>
            <a:noAutofit/>
          </a:bodyPr>
          <a:lstStyle/>
          <a:p>
            <a:pPr algn="l"/>
            <a:r>
              <a:rPr lang="es-ES" sz="2400" b="1" dirty="0">
                <a:solidFill>
                  <a:srgbClr val="20A19E"/>
                </a:solidFill>
                <a:latin typeface="Arial"/>
                <a:cs typeface="Arial"/>
              </a:rPr>
              <a:t>Revisión sistemática y entrevistas a actores clave</a:t>
            </a:r>
          </a:p>
          <a:p>
            <a:pPr lvl="1" algn="l"/>
            <a:r>
              <a:rPr lang="es-ES" sz="2000" b="1" dirty="0">
                <a:solidFill>
                  <a:srgbClr val="20A19E"/>
                </a:solidFill>
                <a:latin typeface="Arial"/>
                <a:cs typeface="Arial"/>
              </a:rPr>
              <a:t>Muestra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Revistas nacionales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Documentos técnicos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Actores clave: ministro, viceministro, directores, subdirectores y coordinadores de diferentes direcciones del </a:t>
            </a:r>
            <a:r>
              <a:rPr lang="es-E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Mineduc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457200" lvl="3" algn="l"/>
            <a:r>
              <a:rPr lang="es-ES" b="1" dirty="0">
                <a:solidFill>
                  <a:srgbClr val="20A19E"/>
                </a:solidFill>
                <a:latin typeface="Arial"/>
                <a:cs typeface="Arial"/>
              </a:rPr>
              <a:t>Recolección de datos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Palabras clave con diferentes combinaciones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Entrevistas semiestructuradas</a:t>
            </a:r>
          </a:p>
          <a:p>
            <a:pPr marL="457200" lvl="2" indent="-342000" algn="l">
              <a:buFont typeface="+mj-lt"/>
              <a:buAutoNum type="arabicPeriod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+mj-lt"/>
              <a:buAutoNum type="arabicPeriod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algn="l"/>
            <a:endParaRPr lang="es-ES" b="1" dirty="0">
              <a:solidFill>
                <a:srgbClr val="20A19E"/>
              </a:solidFill>
              <a:latin typeface="Arial"/>
              <a:cs typeface="Arial"/>
            </a:endParaRPr>
          </a:p>
          <a:p>
            <a:pPr marL="115200" lvl="2"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342162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23175" y="1700463"/>
            <a:ext cx="8226328" cy="4109896"/>
          </a:xfrm>
        </p:spPr>
        <p:txBody>
          <a:bodyPr>
            <a:noAutofit/>
          </a:bodyPr>
          <a:lstStyle/>
          <a:p>
            <a:pPr marL="115200" lvl="2" algn="l"/>
            <a:r>
              <a:rPr lang="es-MX" b="1" dirty="0">
                <a:solidFill>
                  <a:srgbClr val="20A19E"/>
                </a:solidFill>
                <a:latin typeface="Arial" charset="0"/>
                <a:ea typeface="Arial" charset="0"/>
                <a:cs typeface="Arial" charset="0"/>
              </a:rPr>
              <a:t>Análisis de datos entrevistas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Determinar los criterios de inclusión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Recopila datos de varias fuentes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Codificar-clasificar información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Interpretar los resultados</a:t>
            </a:r>
          </a:p>
          <a:p>
            <a:pPr marL="115200" lvl="2" algn="l"/>
            <a:r>
              <a:rPr lang="es-ES" b="1" dirty="0">
                <a:solidFill>
                  <a:srgbClr val="20A19E"/>
                </a:solidFill>
                <a:latin typeface="Arial"/>
                <a:cs typeface="Arial"/>
              </a:rPr>
              <a:t>Análisis de datos revisión sistemática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Extraer datos y aplicar criterios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Revisión del texto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Análisis de la información</a:t>
            </a:r>
          </a:p>
          <a:p>
            <a:pPr marL="914400" lvl="3" indent="-342000" algn="l">
              <a:buFont typeface="+mj-lt"/>
              <a:buAutoNum type="arabicPeriod"/>
            </a:pP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Mapeo de brechas y triangulación de resultados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pPr marL="115200" lvl="2"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2" indent="-342000" algn="l">
              <a:buFont typeface="+mj-lt"/>
              <a:buAutoNum type="arabicPeriod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algn="l"/>
            <a:endParaRPr lang="es-ES" b="1" dirty="0">
              <a:solidFill>
                <a:srgbClr val="20A19E"/>
              </a:solidFill>
              <a:latin typeface="Arial"/>
              <a:cs typeface="Arial"/>
            </a:endParaRPr>
          </a:p>
          <a:p>
            <a:pPr marL="115200" lvl="2"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96390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DLEI_PPT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523175" y="1874808"/>
            <a:ext cx="8226328" cy="4328662"/>
          </a:xfrm>
        </p:spPr>
        <p:txBody>
          <a:bodyPr>
            <a:noAutofit/>
          </a:bodyPr>
          <a:lstStyle/>
          <a:p>
            <a:pPr marL="0" lvl="2" algn="l"/>
            <a:r>
              <a:rPr lang="es-ES" b="1" dirty="0">
                <a:solidFill>
                  <a:srgbClr val="20A19E"/>
                </a:solidFill>
                <a:latin typeface="Arial"/>
                <a:cs typeface="Arial"/>
              </a:rPr>
              <a:t>Resultados esperado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programas y estrategias en Guatemala tienen diferentes sustentos teóricos </a:t>
            </a:r>
            <a:r>
              <a:rPr lang="es-G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que no se plantean a partir de la evidencia obtenida de investigación.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algn="l"/>
            <a:r>
              <a:rPr lang="es-ES" b="1" dirty="0">
                <a:solidFill>
                  <a:srgbClr val="20A19E"/>
                </a:solidFill>
                <a:latin typeface="Arial"/>
                <a:cs typeface="Arial"/>
              </a:rPr>
              <a:t>Impacto</a:t>
            </a:r>
          </a:p>
          <a:p>
            <a:pPr marL="457200" lvl="2" indent="-342000" algn="l">
              <a:buFont typeface="+mj-lt"/>
              <a:buAutoNum type="arabicPeriod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Implementar programas o estrategias en lectura basados en evidencia. </a:t>
            </a:r>
          </a:p>
          <a:p>
            <a:pPr marL="115200" lvl="2" algn="l"/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23175" y="654530"/>
            <a:ext cx="8226328" cy="13612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>
                <a:solidFill>
                  <a:srgbClr val="20A19E"/>
                </a:solidFill>
                <a:latin typeface="Arial"/>
                <a:cs typeface="Arial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9919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B271D-A97D-8944-BCCC-5AA1766FC74C}" type="slidenum">
              <a:rPr lang="es-ES" smtClean="0"/>
              <a:t>9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17826"/>
          <a:stretch/>
        </p:blipFill>
        <p:spPr>
          <a:xfrm>
            <a:off x="19240" y="-74658"/>
            <a:ext cx="9416374" cy="83705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4632801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Facebook: Red para la Lectoescritura Inicial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de Centroamérica y el Caribe </a:t>
            </a:r>
          </a:p>
          <a:p>
            <a:pPr algn="ctr"/>
            <a:r>
              <a:rPr lang="es-GT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Tweeter: @</a:t>
            </a:r>
            <a:r>
              <a:rPr lang="es-GT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redlei _CAC</a:t>
            </a:r>
            <a:endParaRPr lang="es-G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endParaRPr lang="es-GT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Picture 5" descr="CINTILLO 6 logo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964"/>
            <a:ext cx="9144000" cy="753036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A784AA-8073-E74C-B95D-DFD0095896A8}"/>
              </a:ext>
            </a:extLst>
          </p:cNvPr>
          <p:cNvSpPr txBox="1"/>
          <p:nvPr/>
        </p:nvSpPr>
        <p:spPr>
          <a:xfrm>
            <a:off x="0" y="5635426"/>
            <a:ext cx="9651702" cy="17721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CD4089-00DD-9E48-898A-4B7D26796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654" y="5876027"/>
            <a:ext cx="1711455" cy="876398"/>
          </a:xfrm>
          <a:prstGeom prst="rect">
            <a:avLst/>
          </a:prstGeom>
        </p:spPr>
      </p:pic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AFC69A91-9603-E345-BCD6-1D5B47E3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69" y="5833778"/>
            <a:ext cx="2627011" cy="10602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546D7-5508-C74A-ABAA-B3CAF25FB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85" y="5833903"/>
            <a:ext cx="2467538" cy="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486</Words>
  <Application>Microsoft Macintosh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La importancia y la utilidad de la toma de decisiones basadas en evidencia para mejorar los aprendizajes en lectura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TÍITULO AQUÍ</dc:title>
  <dc:creator>Lom Diseño  Ana</dc:creator>
  <cp:lastModifiedBy>Christa Bollmann</cp:lastModifiedBy>
  <cp:revision>190</cp:revision>
  <dcterms:created xsi:type="dcterms:W3CDTF">2018-05-09T18:17:23Z</dcterms:created>
  <dcterms:modified xsi:type="dcterms:W3CDTF">2018-08-29T19:09:48Z</dcterms:modified>
</cp:coreProperties>
</file>