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306" r:id="rId2"/>
    <p:sldId id="309" r:id="rId3"/>
    <p:sldId id="313" r:id="rId4"/>
    <p:sldId id="315" r:id="rId5"/>
    <p:sldId id="318" r:id="rId6"/>
    <p:sldId id="319" r:id="rId7"/>
    <p:sldId id="320" r:id="rId8"/>
    <p:sldId id="321" r:id="rId9"/>
    <p:sldId id="322" r:id="rId10"/>
    <p:sldId id="317" r:id="rId11"/>
    <p:sldId id="311" r:id="rId12"/>
    <p:sldId id="288" r:id="rId13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A1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7" autoAdjust="0"/>
    <p:restoredTop sz="94364" autoAdjust="0"/>
  </p:normalViewPr>
  <p:slideViewPr>
    <p:cSldViewPr snapToGrid="0" snapToObjects="1">
      <p:cViewPr varScale="1">
        <p:scale>
          <a:sx n="98" d="100"/>
          <a:sy n="98" d="100"/>
        </p:scale>
        <p:origin x="149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Hoja1!$C$4</c:f>
              <c:strCache>
                <c:ptCount val="1"/>
                <c:pt idx="0">
                  <c:v>Nacional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1"/>
              </a:solidFill>
              <a:prstDash val="solid"/>
              <a:miter lim="800000"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9B254648-8F9A-49F7-869F-F85A6D4AC9C2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154A-1343-B680-066401DFDD9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54A-1343-B680-066401DFDD9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5AE4068-817C-4B57-A7DE-BDCAD228032C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154A-1343-B680-066401DFDD9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54A-1343-B680-066401DFDD9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54A-1343-B680-066401DFDD95}"/>
                </c:ext>
              </c:extLst>
            </c:dLbl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635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Hoja1!$B$5:$B$9</c:f>
              <c:strCache>
                <c:ptCount val="5"/>
                <c:pt idx="0">
                  <c:v>Emergente </c:v>
                </c:pt>
                <c:pt idx="1">
                  <c:v>Inicial </c:v>
                </c:pt>
                <c:pt idx="2">
                  <c:v>Decodificadora </c:v>
                </c:pt>
                <c:pt idx="3">
                  <c:v>Automatizada inicial </c:v>
                </c:pt>
                <c:pt idx="4">
                  <c:v>Fluida </c:v>
                </c:pt>
              </c:strCache>
            </c:strRef>
          </c:cat>
          <c:val>
            <c:numRef>
              <c:f>Hoja1!$C$5:$C$9</c:f>
              <c:numCache>
                <c:formatCode>General</c:formatCode>
                <c:ptCount val="5"/>
                <c:pt idx="0">
                  <c:v>16</c:v>
                </c:pt>
                <c:pt idx="1">
                  <c:v>33</c:v>
                </c:pt>
                <c:pt idx="2">
                  <c:v>21</c:v>
                </c:pt>
                <c:pt idx="3">
                  <c:v>27</c:v>
                </c:pt>
                <c:pt idx="4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54A-1343-B680-066401DFDD95}"/>
            </c:ext>
          </c:extLst>
        </c:ser>
        <c:ser>
          <c:idx val="1"/>
          <c:order val="1"/>
          <c:tx>
            <c:strRef>
              <c:f>Hoja1!$D$4</c:f>
              <c:strCache>
                <c:ptCount val="1"/>
                <c:pt idx="0">
                  <c:v>Quiché 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F7BDEF8-14DE-4A89-B02C-2CCCA52BF4A5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154A-1343-B680-066401DFDD9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50%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54A-1343-B680-066401DFDD9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54A-1343-B680-066401DFDD9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C7763A98-6F98-4C50-8F4C-996B1C995154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154A-1343-B680-066401DFDD9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54A-1343-B680-066401DFDD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Hoja1!$B$5:$B$9</c:f>
              <c:strCache>
                <c:ptCount val="5"/>
                <c:pt idx="0">
                  <c:v>Emergente </c:v>
                </c:pt>
                <c:pt idx="1">
                  <c:v>Inicial </c:v>
                </c:pt>
                <c:pt idx="2">
                  <c:v>Decodificadora </c:v>
                </c:pt>
                <c:pt idx="3">
                  <c:v>Automatizada inicial </c:v>
                </c:pt>
                <c:pt idx="4">
                  <c:v>Fluida </c:v>
                </c:pt>
              </c:strCache>
            </c:strRef>
          </c:cat>
          <c:val>
            <c:numRef>
              <c:f>Hoja1!$D$5:$D$9</c:f>
              <c:numCache>
                <c:formatCode>General</c:formatCode>
                <c:ptCount val="5"/>
                <c:pt idx="0">
                  <c:v>21</c:v>
                </c:pt>
                <c:pt idx="1">
                  <c:v>50</c:v>
                </c:pt>
                <c:pt idx="2">
                  <c:v>15</c:v>
                </c:pt>
                <c:pt idx="3">
                  <c:v>9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154A-1343-B680-066401DFDD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0338304"/>
        <c:axId val="118632960"/>
      </c:barChart>
      <c:catAx>
        <c:axId val="130338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632960"/>
        <c:crosses val="autoZero"/>
        <c:auto val="1"/>
        <c:lblAlgn val="ctr"/>
        <c:lblOffset val="100"/>
        <c:noMultiLvlLbl val="0"/>
      </c:catAx>
      <c:valAx>
        <c:axId val="11863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338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rotWithShape="1">
      <a:gsLst>
        <a:gs pos="0">
          <a:schemeClr val="accent6">
            <a:lumMod val="110000"/>
            <a:satMod val="105000"/>
            <a:tint val="67000"/>
          </a:schemeClr>
        </a:gs>
        <a:gs pos="50000">
          <a:schemeClr val="accent6">
            <a:lumMod val="105000"/>
            <a:satMod val="103000"/>
            <a:tint val="73000"/>
          </a:schemeClr>
        </a:gs>
        <a:gs pos="100000">
          <a:schemeClr val="accent6">
            <a:lumMod val="105000"/>
            <a:satMod val="109000"/>
            <a:tint val="81000"/>
          </a:schemeClr>
        </a:gs>
      </a:gsLst>
      <a:lin ang="5400000" scaled="0"/>
    </a:gradFill>
    <a:ln w="6350" cap="flat" cmpd="sng" algn="ctr">
      <a:solidFill>
        <a:schemeClr val="accent6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C72E03-A75E-48BE-9987-C03FA797522E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263BE18-CD4E-4B48-9B97-CD2700125D37}">
      <dgm:prSet phldrT="[Texto]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rPr>
            <a:t>Derecho de la niñez a aprender en lengua materna (K’iche’)</a:t>
          </a:r>
          <a:endParaRPr lang="es-ES" dirty="0">
            <a:solidFill>
              <a:schemeClr val="tx1">
                <a:lumMod val="75000"/>
                <a:lumOff val="25000"/>
              </a:schemeClr>
            </a:solidFill>
            <a:latin typeface="Bahnschrift Condensed" panose="020B0502040204020203" pitchFamily="34" charset="0"/>
          </a:endParaRPr>
        </a:p>
      </dgm:t>
    </dgm:pt>
    <dgm:pt modelId="{A28DFA8D-629B-4FC9-B169-2C14D0FD1917}" type="parTrans" cxnId="{44939507-C6DE-4EF2-A5D0-5F9EE5C40DE0}">
      <dgm:prSet/>
      <dgm:spPr/>
      <dgm:t>
        <a:bodyPr/>
        <a:lstStyle/>
        <a:p>
          <a:endParaRPr lang="es-ES"/>
        </a:p>
      </dgm:t>
    </dgm:pt>
    <dgm:pt modelId="{6D1D0BC7-CC7B-4F45-A204-DA6AC08F8782}" type="sibTrans" cxnId="{44939507-C6DE-4EF2-A5D0-5F9EE5C40DE0}">
      <dgm:prSet/>
      <dgm:spPr/>
      <dgm:t>
        <a:bodyPr/>
        <a:lstStyle/>
        <a:p>
          <a:endParaRPr lang="es-ES"/>
        </a:p>
      </dgm:t>
    </dgm:pt>
    <dgm:pt modelId="{D8F3FC31-B4FB-4A8A-A3C6-732652415530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lvl="0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900" b="1" dirty="0">
            <a:solidFill>
              <a:schemeClr val="tx1">
                <a:lumMod val="75000"/>
                <a:lumOff val="25000"/>
              </a:schemeClr>
            </a:solidFill>
            <a:latin typeface="+mn-lt"/>
            <a:cs typeface="Arial"/>
          </a:endParaRPr>
        </a:p>
        <a:p>
          <a:pPr marL="0" lvl="0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/>
            </a:rPr>
            <a:t>Artículo 56. </a:t>
          </a:r>
          <a:r>
            <a:rPr lang="es-ES" sz="1200" b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/>
            </a:rPr>
            <a:t>R</a:t>
          </a:r>
          <a:r>
            <a:rPr lang="es-ES" sz="1200" dirty="0">
              <a:solidFill>
                <a:schemeClr val="tx1">
                  <a:lumMod val="75000"/>
                  <a:lumOff val="25000"/>
                </a:schemeClr>
              </a:solidFill>
            </a:rPr>
            <a:t>econoce el derecho de las personas y de las comunidades a su identidad cultural.</a:t>
          </a:r>
          <a:endParaRPr lang="es-ES" sz="1200" dirty="0">
            <a:solidFill>
              <a:schemeClr val="tx1">
                <a:lumMod val="75000"/>
                <a:lumOff val="25000"/>
              </a:schemeClr>
            </a:solidFill>
            <a:latin typeface="+mn-lt"/>
            <a:cs typeface="Arial"/>
          </a:endParaRPr>
        </a:p>
        <a:p>
          <a:pPr marL="0" lvl="0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/>
            </a:rPr>
            <a:t>Artículo. 66. </a:t>
          </a:r>
          <a:r>
            <a:rPr lang="es-E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rPr>
            <a:t>El Estado reconoce, respeta y promueve sus formas de vida (uso del idioma).</a:t>
          </a:r>
          <a:endParaRPr lang="es-ES" sz="1200" b="1" dirty="0">
            <a:solidFill>
              <a:schemeClr val="tx1">
                <a:lumMod val="75000"/>
                <a:lumOff val="25000"/>
              </a:schemeClr>
            </a:solidFill>
            <a:latin typeface="+mn-lt"/>
            <a:cs typeface="Arial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2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/>
            </a:rPr>
            <a:t>Artículo. 76. </a:t>
          </a:r>
          <a:r>
            <a:rPr lang="es-E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rPr>
            <a:t>Sistema educativo y enseñanza bilingüe.</a:t>
          </a:r>
          <a:r>
            <a:rPr lang="es-ES" sz="12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/>
            </a:rPr>
            <a:t>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ES" sz="1200" b="1" dirty="0">
            <a:solidFill>
              <a:schemeClr val="tx1">
                <a:lumMod val="75000"/>
                <a:lumOff val="25000"/>
              </a:schemeClr>
            </a:solidFill>
            <a:latin typeface="+mn-lt"/>
            <a:cs typeface="Arial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2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/>
            </a:rPr>
            <a:t>Constitución Política de la República de Guatemala de 1985.</a:t>
          </a:r>
        </a:p>
        <a:p>
          <a:pPr marL="0" lvl="0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9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39533779-3AD3-40CD-98F5-D81221FD280A}" type="parTrans" cxnId="{14B70680-74B8-474A-854F-FC9C8EB2FDC7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s-ES"/>
        </a:p>
      </dgm:t>
    </dgm:pt>
    <dgm:pt modelId="{BF3EEA3F-74B3-4DA9-8C4C-A4C76D0F5CEF}" type="sibTrans" cxnId="{14B70680-74B8-474A-854F-FC9C8EB2FDC7}">
      <dgm:prSet/>
      <dgm:spPr/>
      <dgm:t>
        <a:bodyPr/>
        <a:lstStyle/>
        <a:p>
          <a:endParaRPr lang="es-ES"/>
        </a:p>
      </dgm:t>
    </dgm:pt>
    <dgm:pt modelId="{46AB91D1-A229-4C34-8429-BD0BB67CFDF8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ES" sz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200" dirty="0">
              <a:solidFill>
                <a:schemeClr val="tx1">
                  <a:lumMod val="75000"/>
                  <a:lumOff val="25000"/>
                </a:schemeClr>
              </a:solidFill>
            </a:rPr>
            <a:t>Derechos de los educandos: El respeto a sus valores culturales y derechos inherentes a su calidad de ser humano.</a:t>
          </a:r>
          <a:r>
            <a:rPr lang="es-ES" sz="1200" b="1" dirty="0">
              <a:solidFill>
                <a:schemeClr val="tx1">
                  <a:lumMod val="75000"/>
                  <a:lumOff val="25000"/>
                </a:schemeClr>
              </a:solidFill>
            </a:rPr>
            <a:t>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ES" sz="1200" b="1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200" b="1" dirty="0">
              <a:solidFill>
                <a:schemeClr val="tx1">
                  <a:lumMod val="75000"/>
                  <a:lumOff val="25000"/>
                </a:schemeClr>
              </a:solidFill>
            </a:rPr>
            <a:t>Ley de Educación Nacional de 1991. </a:t>
          </a:r>
        </a:p>
        <a:p>
          <a:pPr marL="0" lvl="0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2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247C5F0A-69A1-4124-9F90-7DFDD54BF9CB}" type="parTrans" cxnId="{68E3CF44-F9EC-470D-B9B7-08D2589B7B5F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s-ES"/>
        </a:p>
      </dgm:t>
    </dgm:pt>
    <dgm:pt modelId="{855B23A9-4F2A-474D-8F26-C2975ABE3B01}" type="sibTrans" cxnId="{68E3CF44-F9EC-470D-B9B7-08D2589B7B5F}">
      <dgm:prSet/>
      <dgm:spPr/>
      <dgm:t>
        <a:bodyPr/>
        <a:lstStyle/>
        <a:p>
          <a:endParaRPr lang="es-ES"/>
        </a:p>
      </dgm:t>
    </dgm:pt>
    <dgm:pt modelId="{58F8964C-B835-4AA1-85F3-25BD042E83E7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marL="0" lvl="0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9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200" dirty="0">
              <a:solidFill>
                <a:schemeClr val="tx1">
                  <a:lumMod val="75000"/>
                  <a:lumOff val="25000"/>
                </a:schemeClr>
              </a:solidFill>
            </a:rPr>
            <a:t>Debe promoverse el uso de todos los idiomas indígenas en el sistema educativo, a fin de permitir que los niños y niñas puedan leer y escribir en su propio idioma.</a:t>
          </a:r>
          <a:r>
            <a:rPr lang="es-ES" sz="1200" b="1" dirty="0">
              <a:solidFill>
                <a:schemeClr val="tx1">
                  <a:lumMod val="75000"/>
                  <a:lumOff val="25000"/>
                </a:schemeClr>
              </a:solidFill>
            </a:rPr>
            <a:t>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ES" sz="1200" b="1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200" b="1" dirty="0">
              <a:solidFill>
                <a:schemeClr val="tx1">
                  <a:lumMod val="75000"/>
                  <a:lumOff val="25000"/>
                </a:schemeClr>
              </a:solidFill>
            </a:rPr>
            <a:t>Acuerdo sobre Identidad y Derechos de los Pueblos Indígenas de 1995</a:t>
          </a:r>
          <a:r>
            <a:rPr lang="es-ES" sz="1400" b="1" dirty="0">
              <a:solidFill>
                <a:schemeClr val="tx1">
                  <a:lumMod val="75000"/>
                  <a:lumOff val="25000"/>
                </a:schemeClr>
              </a:solidFill>
            </a:rPr>
            <a:t>.</a:t>
          </a:r>
        </a:p>
        <a:p>
          <a:pPr marL="0" lvl="0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298C27D3-21D2-463E-AA60-C7EDD01EC2BF}" type="parTrans" cxnId="{25D3E2FC-9DAD-48CA-B2B6-99B2197E129B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s-ES"/>
        </a:p>
      </dgm:t>
    </dgm:pt>
    <dgm:pt modelId="{1D47C284-8BD3-415F-9D74-B02C845EBD7F}" type="sibTrans" cxnId="{25D3E2FC-9DAD-48CA-B2B6-99B2197E129B}">
      <dgm:prSet/>
      <dgm:spPr/>
      <dgm:t>
        <a:bodyPr/>
        <a:lstStyle/>
        <a:p>
          <a:endParaRPr lang="es-ES"/>
        </a:p>
      </dgm:t>
    </dgm:pt>
    <dgm:pt modelId="{340BE534-058C-4B53-A7F2-2F06BFCC3585}">
      <dgm:prSet custAng="0" custScaleX="146584" custScaleY="51093" custRadScaleRad="127724" custRadScaleInc="-37040"/>
      <dgm:spPr/>
      <dgm:t>
        <a:bodyPr/>
        <a:lstStyle/>
        <a:p>
          <a:endParaRPr lang="es-ES"/>
        </a:p>
      </dgm:t>
    </dgm:pt>
    <dgm:pt modelId="{01269013-63DD-4C05-AD81-3C7FB1D7B81F}" type="parTrans" cxnId="{D4CBEE1F-5FDE-455D-B4A4-7FD458B54D09}">
      <dgm:prSet custLinFactNeighborX="-25563" custLinFactNeighborY="1490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s-ES"/>
        </a:p>
      </dgm:t>
    </dgm:pt>
    <dgm:pt modelId="{256E4E33-4167-4ECF-87D0-7C6EF7492B78}" type="sibTrans" cxnId="{D4CBEE1F-5FDE-455D-B4A4-7FD458B54D09}">
      <dgm:prSet/>
      <dgm:spPr/>
      <dgm:t>
        <a:bodyPr/>
        <a:lstStyle/>
        <a:p>
          <a:endParaRPr lang="es-ES"/>
        </a:p>
      </dgm:t>
    </dgm:pt>
    <dgm:pt modelId="{46F6FE08-1B1E-4125-9B9F-B0526B90B9E3}">
      <dgm:prSet custAng="0" custScaleX="146584" custScaleY="51093" custRadScaleRad="127724" custRadScaleInc="-37040"/>
      <dgm:spPr/>
      <dgm:t>
        <a:bodyPr/>
        <a:lstStyle/>
        <a:p>
          <a:endParaRPr lang="es-ES"/>
        </a:p>
      </dgm:t>
    </dgm:pt>
    <dgm:pt modelId="{0D343409-22F4-4959-A35F-2EF4CE7AB92C}" type="parTrans" cxnId="{EDD7A7B3-E959-4E74-A2E4-5177F4EEF6E6}">
      <dgm:prSet custLinFactNeighborX="-25563" custLinFactNeighborY="1490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s-ES"/>
        </a:p>
      </dgm:t>
    </dgm:pt>
    <dgm:pt modelId="{18A9B63C-B772-44D7-87A6-18644A2B3A88}" type="sibTrans" cxnId="{EDD7A7B3-E959-4E74-A2E4-5177F4EEF6E6}">
      <dgm:prSet/>
      <dgm:spPr/>
      <dgm:t>
        <a:bodyPr/>
        <a:lstStyle/>
        <a:p>
          <a:endParaRPr lang="es-ES"/>
        </a:p>
      </dgm:t>
    </dgm:pt>
    <dgm:pt modelId="{C5AF2245-E6AA-4755-B5CB-83E0608E9D24}">
      <dgm:prSet custAng="0" custScaleX="146584" custScaleY="51093" custRadScaleRad="127724" custRadScaleInc="-37040"/>
      <dgm:spPr/>
      <dgm:t>
        <a:bodyPr/>
        <a:lstStyle/>
        <a:p>
          <a:endParaRPr lang="es-ES"/>
        </a:p>
      </dgm:t>
    </dgm:pt>
    <dgm:pt modelId="{7CC1BB60-E9A7-4B2E-B9FE-A5E9EF88ED24}" type="parTrans" cxnId="{3D3EDC03-4CE8-4AE0-9843-DEA40D37899A}">
      <dgm:prSet custLinFactNeighborX="-25563" custLinFactNeighborY="1490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s-ES"/>
        </a:p>
      </dgm:t>
    </dgm:pt>
    <dgm:pt modelId="{5CFFF019-9039-4A71-8013-0CE2B00E9946}" type="sibTrans" cxnId="{3D3EDC03-4CE8-4AE0-9843-DEA40D37899A}">
      <dgm:prSet/>
      <dgm:spPr/>
      <dgm:t>
        <a:bodyPr/>
        <a:lstStyle/>
        <a:p>
          <a:endParaRPr lang="es-ES"/>
        </a:p>
      </dgm:t>
    </dgm:pt>
    <dgm:pt modelId="{5CB781F7-CC89-4D2E-99BA-5D19327A9D5F}" type="pres">
      <dgm:prSet presAssocID="{66C72E03-A75E-48BE-9987-C03FA797522E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E4193CA-8784-4902-979B-9252003B98E1}" type="pres">
      <dgm:prSet presAssocID="{1263BE18-CD4E-4B48-9B97-CD2700125D37}" presName="centerShape" presStyleLbl="node0" presStyleIdx="0" presStyleCnt="1" custScaleX="111036" custLinFactNeighborX="4816" custLinFactNeighborY="-17383"/>
      <dgm:spPr/>
    </dgm:pt>
    <dgm:pt modelId="{A7AE0EC3-67EB-40D5-A373-F46D77563D7B}" type="pres">
      <dgm:prSet presAssocID="{298C27D3-21D2-463E-AA60-C7EDD01EC2BF}" presName="parTrans" presStyleLbl="bgSibTrans2D1" presStyleIdx="0" presStyleCnt="3" custAng="129325" custScaleX="126150" custLinFactNeighborX="-16462" custLinFactNeighborY="53769"/>
      <dgm:spPr/>
    </dgm:pt>
    <dgm:pt modelId="{09FD7290-69BA-44AA-A50F-8EC1C0EECF58}" type="pres">
      <dgm:prSet presAssocID="{58F8964C-B835-4AA1-85F3-25BD042E83E7}" presName="node" presStyleLbl="node1" presStyleIdx="0" presStyleCnt="3" custScaleX="146171" custScaleY="80514" custRadScaleRad="124016" custRadScaleInc="30357">
        <dgm:presLayoutVars>
          <dgm:bulletEnabled val="1"/>
        </dgm:presLayoutVars>
      </dgm:prSet>
      <dgm:spPr/>
    </dgm:pt>
    <dgm:pt modelId="{F80F4BC9-DFEC-4358-B107-4922B7548435}" type="pres">
      <dgm:prSet presAssocID="{39533779-3AD3-40CD-98F5-D81221FD280A}" presName="parTrans" presStyleLbl="bgSibTrans2D1" presStyleIdx="1" presStyleCnt="3" custAng="2086962" custScaleX="162173" custLinFactX="-67275" custLinFactNeighborX="-100000" custLinFactNeighborY="-57617"/>
      <dgm:spPr/>
    </dgm:pt>
    <dgm:pt modelId="{15E89350-8B01-456F-B5F2-5DDD2A1572EE}" type="pres">
      <dgm:prSet presAssocID="{D8F3FC31-B4FB-4A8A-A3C6-732652415530}" presName="node" presStyleLbl="node1" presStyleIdx="1" presStyleCnt="3" custAng="0" custScaleX="243967" custScaleY="55827" custRadScaleRad="27362" custRadScaleInc="275707">
        <dgm:presLayoutVars>
          <dgm:bulletEnabled val="1"/>
        </dgm:presLayoutVars>
      </dgm:prSet>
      <dgm:spPr/>
    </dgm:pt>
    <dgm:pt modelId="{56A67B79-67E6-4E4F-8D74-45A68D45AE24}" type="pres">
      <dgm:prSet presAssocID="{247C5F0A-69A1-4124-9F90-7DFDD54BF9CB}" presName="parTrans" presStyleLbl="bgSibTrans2D1" presStyleIdx="2" presStyleCnt="3" custLinFactNeighborX="-3270" custLinFactNeighborY="13062"/>
      <dgm:spPr/>
    </dgm:pt>
    <dgm:pt modelId="{21E9764A-D0C3-4D50-A97F-C8805E06DC31}" type="pres">
      <dgm:prSet presAssocID="{46AB91D1-A229-4C34-8429-BD0BB67CFDF8}" presName="node" presStyleLbl="node1" presStyleIdx="2" presStyleCnt="3" custAng="0" custScaleX="135472" custScaleY="51093" custRadScaleRad="132177" custRadScaleInc="-35038">
        <dgm:presLayoutVars>
          <dgm:bulletEnabled val="1"/>
        </dgm:presLayoutVars>
      </dgm:prSet>
      <dgm:spPr/>
    </dgm:pt>
  </dgm:ptLst>
  <dgm:cxnLst>
    <dgm:cxn modelId="{3D3EDC03-4CE8-4AE0-9843-DEA40D37899A}" srcId="{66C72E03-A75E-48BE-9987-C03FA797522E}" destId="{C5AF2245-E6AA-4755-B5CB-83E0608E9D24}" srcOrd="3" destOrd="0" parTransId="{7CC1BB60-E9A7-4B2E-B9FE-A5E9EF88ED24}" sibTransId="{5CFFF019-9039-4A71-8013-0CE2B00E9946}"/>
    <dgm:cxn modelId="{44939507-C6DE-4EF2-A5D0-5F9EE5C40DE0}" srcId="{66C72E03-A75E-48BE-9987-C03FA797522E}" destId="{1263BE18-CD4E-4B48-9B97-CD2700125D37}" srcOrd="0" destOrd="0" parTransId="{A28DFA8D-629B-4FC9-B169-2C14D0FD1917}" sibTransId="{6D1D0BC7-CC7B-4F45-A204-DA6AC08F8782}"/>
    <dgm:cxn modelId="{D4CBEE1F-5FDE-455D-B4A4-7FD458B54D09}" srcId="{66C72E03-A75E-48BE-9987-C03FA797522E}" destId="{340BE534-058C-4B53-A7F2-2F06BFCC3585}" srcOrd="1" destOrd="0" parTransId="{01269013-63DD-4C05-AD81-3C7FB1D7B81F}" sibTransId="{256E4E33-4167-4ECF-87D0-7C6EF7492B78}"/>
    <dgm:cxn modelId="{68E3CF44-F9EC-470D-B9B7-08D2589B7B5F}" srcId="{1263BE18-CD4E-4B48-9B97-CD2700125D37}" destId="{46AB91D1-A229-4C34-8429-BD0BB67CFDF8}" srcOrd="2" destOrd="0" parTransId="{247C5F0A-69A1-4124-9F90-7DFDD54BF9CB}" sibTransId="{855B23A9-4F2A-474D-8F26-C2975ABE3B01}"/>
    <dgm:cxn modelId="{079C0F6E-1F9A-4048-912C-BFE793C43EB9}" type="presOf" srcId="{1263BE18-CD4E-4B48-9B97-CD2700125D37}" destId="{6E4193CA-8784-4902-979B-9252003B98E1}" srcOrd="0" destOrd="0" presId="urn:microsoft.com/office/officeart/2005/8/layout/radial4"/>
    <dgm:cxn modelId="{14B70680-74B8-474A-854F-FC9C8EB2FDC7}" srcId="{1263BE18-CD4E-4B48-9B97-CD2700125D37}" destId="{D8F3FC31-B4FB-4A8A-A3C6-732652415530}" srcOrd="1" destOrd="0" parTransId="{39533779-3AD3-40CD-98F5-D81221FD280A}" sibTransId="{BF3EEA3F-74B3-4DA9-8C4C-A4C76D0F5CEF}"/>
    <dgm:cxn modelId="{CDDE3F84-FCA1-4D6F-BFB9-90CFE8681C0B}" type="presOf" srcId="{46AB91D1-A229-4C34-8429-BD0BB67CFDF8}" destId="{21E9764A-D0C3-4D50-A97F-C8805E06DC31}" srcOrd="0" destOrd="0" presId="urn:microsoft.com/office/officeart/2005/8/layout/radial4"/>
    <dgm:cxn modelId="{52C34F87-EEEC-4FCF-8F67-14B92D60A383}" type="presOf" srcId="{247C5F0A-69A1-4124-9F90-7DFDD54BF9CB}" destId="{56A67B79-67E6-4E4F-8D74-45A68D45AE24}" srcOrd="0" destOrd="0" presId="urn:microsoft.com/office/officeart/2005/8/layout/radial4"/>
    <dgm:cxn modelId="{EECDDD97-D244-483D-8FF9-219F12F011A8}" type="presOf" srcId="{39533779-3AD3-40CD-98F5-D81221FD280A}" destId="{F80F4BC9-DFEC-4358-B107-4922B7548435}" srcOrd="0" destOrd="0" presId="urn:microsoft.com/office/officeart/2005/8/layout/radial4"/>
    <dgm:cxn modelId="{EDD7A7B3-E959-4E74-A2E4-5177F4EEF6E6}" srcId="{66C72E03-A75E-48BE-9987-C03FA797522E}" destId="{46F6FE08-1B1E-4125-9B9F-B0526B90B9E3}" srcOrd="2" destOrd="0" parTransId="{0D343409-22F4-4959-A35F-2EF4CE7AB92C}" sibTransId="{18A9B63C-B772-44D7-87A6-18644A2B3A88}"/>
    <dgm:cxn modelId="{5CB25FD5-8BDC-4A87-A9A9-B9066DBA1885}" type="presOf" srcId="{66C72E03-A75E-48BE-9987-C03FA797522E}" destId="{5CB781F7-CC89-4D2E-99BA-5D19327A9D5F}" srcOrd="0" destOrd="0" presId="urn:microsoft.com/office/officeart/2005/8/layout/radial4"/>
    <dgm:cxn modelId="{1302F7D7-BB98-4449-A5C6-657A3986807F}" type="presOf" srcId="{298C27D3-21D2-463E-AA60-C7EDD01EC2BF}" destId="{A7AE0EC3-67EB-40D5-A373-F46D77563D7B}" srcOrd="0" destOrd="0" presId="urn:microsoft.com/office/officeart/2005/8/layout/radial4"/>
    <dgm:cxn modelId="{669EBFE0-D826-47F5-BC68-F029FCB985ED}" type="presOf" srcId="{D8F3FC31-B4FB-4A8A-A3C6-732652415530}" destId="{15E89350-8B01-456F-B5F2-5DDD2A1572EE}" srcOrd="0" destOrd="0" presId="urn:microsoft.com/office/officeart/2005/8/layout/radial4"/>
    <dgm:cxn modelId="{78C4B3F5-D4F4-4256-B31E-7B7F868A824F}" type="presOf" srcId="{58F8964C-B835-4AA1-85F3-25BD042E83E7}" destId="{09FD7290-69BA-44AA-A50F-8EC1C0EECF58}" srcOrd="0" destOrd="0" presId="urn:microsoft.com/office/officeart/2005/8/layout/radial4"/>
    <dgm:cxn modelId="{25D3E2FC-9DAD-48CA-B2B6-99B2197E129B}" srcId="{1263BE18-CD4E-4B48-9B97-CD2700125D37}" destId="{58F8964C-B835-4AA1-85F3-25BD042E83E7}" srcOrd="0" destOrd="0" parTransId="{298C27D3-21D2-463E-AA60-C7EDD01EC2BF}" sibTransId="{1D47C284-8BD3-415F-9D74-B02C845EBD7F}"/>
    <dgm:cxn modelId="{EE866B18-A2B2-4223-88ED-F970B064F467}" type="presParOf" srcId="{5CB781F7-CC89-4D2E-99BA-5D19327A9D5F}" destId="{6E4193CA-8784-4902-979B-9252003B98E1}" srcOrd="0" destOrd="0" presId="urn:microsoft.com/office/officeart/2005/8/layout/radial4"/>
    <dgm:cxn modelId="{B82D900D-E37C-44CD-9EB9-ABCA5F1B9ECF}" type="presParOf" srcId="{5CB781F7-CC89-4D2E-99BA-5D19327A9D5F}" destId="{A7AE0EC3-67EB-40D5-A373-F46D77563D7B}" srcOrd="1" destOrd="0" presId="urn:microsoft.com/office/officeart/2005/8/layout/radial4"/>
    <dgm:cxn modelId="{CF03DFC2-71AA-4415-A1B2-9F6E79F89675}" type="presParOf" srcId="{5CB781F7-CC89-4D2E-99BA-5D19327A9D5F}" destId="{09FD7290-69BA-44AA-A50F-8EC1C0EECF58}" srcOrd="2" destOrd="0" presId="urn:microsoft.com/office/officeart/2005/8/layout/radial4"/>
    <dgm:cxn modelId="{D62827A3-486A-423A-8EED-DB1731563A51}" type="presParOf" srcId="{5CB781F7-CC89-4D2E-99BA-5D19327A9D5F}" destId="{F80F4BC9-DFEC-4358-B107-4922B7548435}" srcOrd="3" destOrd="0" presId="urn:microsoft.com/office/officeart/2005/8/layout/radial4"/>
    <dgm:cxn modelId="{78B55599-1B90-4368-9377-1E832CEDFC9E}" type="presParOf" srcId="{5CB781F7-CC89-4D2E-99BA-5D19327A9D5F}" destId="{15E89350-8B01-456F-B5F2-5DDD2A1572EE}" srcOrd="4" destOrd="0" presId="urn:microsoft.com/office/officeart/2005/8/layout/radial4"/>
    <dgm:cxn modelId="{51A19077-0F6F-4E29-AA95-63EC57371278}" type="presParOf" srcId="{5CB781F7-CC89-4D2E-99BA-5D19327A9D5F}" destId="{56A67B79-67E6-4E4F-8D74-45A68D45AE24}" srcOrd="5" destOrd="0" presId="urn:microsoft.com/office/officeart/2005/8/layout/radial4"/>
    <dgm:cxn modelId="{6B34FB99-972A-469B-9D2D-2083E7463C79}" type="presParOf" srcId="{5CB781F7-CC89-4D2E-99BA-5D19327A9D5F}" destId="{21E9764A-D0C3-4D50-A97F-C8805E06DC31}" srcOrd="6" destOrd="0" presId="urn:microsoft.com/office/officeart/2005/8/layout/radial4"/>
  </dgm:cxnLst>
  <dgm:bg>
    <a:blipFill>
      <a:blip xmlns:r="http://schemas.openxmlformats.org/officeDocument/2006/relationships" r:embed="rId1">
        <a:extLst>
          <a:ext uri="{28A0092B-C50C-407E-A947-70E740481C1C}">
            <a14:useLocalDpi xmlns:a14="http://schemas.microsoft.com/office/drawing/2010/main" val="0"/>
          </a:ext>
        </a:extLst>
      </a:blip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C72E03-A75E-48BE-9987-C03FA797522E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263BE18-CD4E-4B48-9B97-CD2700125D37}">
      <dgm:prSet phldrT="[Texto]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rPr>
            <a:t>Derecho de la niñez aprender en lengua materna (K’iche’)</a:t>
          </a:r>
          <a:endParaRPr lang="es-ES" dirty="0">
            <a:solidFill>
              <a:schemeClr val="tx1">
                <a:lumMod val="75000"/>
                <a:lumOff val="25000"/>
              </a:schemeClr>
            </a:solidFill>
            <a:latin typeface="Bahnschrift Condensed" panose="020B0502040204020203" pitchFamily="34" charset="0"/>
          </a:endParaRPr>
        </a:p>
      </dgm:t>
    </dgm:pt>
    <dgm:pt modelId="{A28DFA8D-629B-4FC9-B169-2C14D0FD1917}" type="parTrans" cxnId="{44939507-C6DE-4EF2-A5D0-5F9EE5C40DE0}">
      <dgm:prSet/>
      <dgm:spPr/>
      <dgm:t>
        <a:bodyPr/>
        <a:lstStyle/>
        <a:p>
          <a:endParaRPr lang="es-ES"/>
        </a:p>
      </dgm:t>
    </dgm:pt>
    <dgm:pt modelId="{6D1D0BC7-CC7B-4F45-A204-DA6AC08F8782}" type="sibTrans" cxnId="{44939507-C6DE-4EF2-A5D0-5F9EE5C40DE0}">
      <dgm:prSet/>
      <dgm:spPr/>
      <dgm:t>
        <a:bodyPr/>
        <a:lstStyle/>
        <a:p>
          <a:endParaRPr lang="es-ES"/>
        </a:p>
      </dgm:t>
    </dgm:pt>
    <dgm:pt modelId="{38BE23C7-E033-419C-823A-4650DE05A78D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200" b="0" dirty="0">
              <a:solidFill>
                <a:schemeClr val="tx1">
                  <a:lumMod val="75000"/>
                  <a:lumOff val="25000"/>
                </a:schemeClr>
              </a:solidFill>
            </a:rPr>
            <a:t>Busca llevar a la práctica y desde el Sistema Educativo Nacional, el carácter bilingüe, multilingüe y multicultural de la educación guatemalteca.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ES" sz="1200" b="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000" b="1" dirty="0">
              <a:solidFill>
                <a:schemeClr val="tx1">
                  <a:lumMod val="75000"/>
                  <a:lumOff val="25000"/>
                </a:schemeClr>
              </a:solidFill>
            </a:rPr>
            <a:t>Modelo de Educación Bilingüe Intercultural de 2010. </a:t>
          </a:r>
        </a:p>
      </dgm:t>
    </dgm:pt>
    <dgm:pt modelId="{F861E630-EA00-428D-94E7-007CDE3AF92B}" type="parTrans" cxnId="{079208B0-13D3-4312-AB38-859EC6497F29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s-ES"/>
        </a:p>
      </dgm:t>
    </dgm:pt>
    <dgm:pt modelId="{0D928276-DDD0-476C-B13F-2CFE498C4FD2}" type="sibTrans" cxnId="{079208B0-13D3-4312-AB38-859EC6497F29}">
      <dgm:prSet/>
      <dgm:spPr/>
      <dgm:t>
        <a:bodyPr/>
        <a:lstStyle/>
        <a:p>
          <a:endParaRPr lang="es-ES"/>
        </a:p>
      </dgm:t>
    </dgm:pt>
    <dgm:pt modelId="{D830B517-5EB2-418F-AA8C-E8AD0BA7ABE5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lvl="0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9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200" dirty="0">
              <a:solidFill>
                <a:schemeClr val="tx1">
                  <a:lumMod val="75000"/>
                  <a:lumOff val="25000"/>
                </a:schemeClr>
              </a:solidFill>
            </a:rPr>
            <a:t>Los idiomas indígenas son medios de enseñanza y objeto de aprendizaje al igual que el castellano en las regiones de cada comunidad lingüística.</a:t>
          </a:r>
          <a:r>
            <a:rPr lang="es-ES" sz="1200" b="1" dirty="0">
              <a:solidFill>
                <a:schemeClr val="tx1">
                  <a:lumMod val="75000"/>
                  <a:lumOff val="25000"/>
                </a:schemeClr>
              </a:solidFill>
            </a:rPr>
            <a:t>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ES" sz="1200" b="1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200" b="1" dirty="0">
              <a:solidFill>
                <a:schemeClr val="tx1">
                  <a:lumMod val="75000"/>
                  <a:lumOff val="25000"/>
                </a:schemeClr>
              </a:solidFill>
            </a:rPr>
            <a:t>Diseño de Reforma Educativa de 1998.</a:t>
          </a:r>
        </a:p>
      </dgm:t>
    </dgm:pt>
    <dgm:pt modelId="{A821C497-ACF9-453B-8A4E-B3739ECE0EE5}" type="parTrans" cxnId="{B4A36DB2-4200-43B4-8937-B9C259473FE1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s-ES"/>
        </a:p>
      </dgm:t>
    </dgm:pt>
    <dgm:pt modelId="{65A36A54-033F-4291-B664-45EF10151BE9}" type="sibTrans" cxnId="{B4A36DB2-4200-43B4-8937-B9C259473FE1}">
      <dgm:prSet/>
      <dgm:spPr/>
      <dgm:t>
        <a:bodyPr/>
        <a:lstStyle/>
        <a:p>
          <a:endParaRPr lang="es-ES"/>
        </a:p>
      </dgm:t>
    </dgm:pt>
    <dgm:pt modelId="{5971197D-BD36-476B-A0C3-21B242F42CAF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200" dirty="0">
              <a:solidFill>
                <a:schemeClr val="tx1">
                  <a:lumMod val="75000"/>
                  <a:lumOff val="25000"/>
                </a:schemeClr>
              </a:solidFill>
            </a:rPr>
            <a:t>En el nuevo paradigma educativo de Guatemala, reconoce que es en su propio idioma que las y los estudiantes desarrollan los procesos de pensamiento que los llevan a la construcción del conocimiento.</a:t>
          </a:r>
        </a:p>
        <a:p>
          <a:r>
            <a:rPr lang="es-ES" sz="1200" b="1" dirty="0">
              <a:solidFill>
                <a:schemeClr val="tx1">
                  <a:lumMod val="75000"/>
                  <a:lumOff val="25000"/>
                </a:schemeClr>
              </a:solidFill>
            </a:rPr>
            <a:t>Currículum Nacional Base del año 2012.</a:t>
          </a:r>
          <a:r>
            <a:rPr lang="es-ES" sz="1700" b="1" dirty="0">
              <a:solidFill>
                <a:schemeClr val="tx1">
                  <a:lumMod val="75000"/>
                  <a:lumOff val="25000"/>
                </a:schemeClr>
              </a:solidFill>
            </a:rPr>
            <a:t> </a:t>
          </a:r>
        </a:p>
      </dgm:t>
    </dgm:pt>
    <dgm:pt modelId="{AC844F08-4269-45B4-A2EC-0BE697C4BF41}" type="parTrans" cxnId="{6EE3B780-3724-48F5-8C14-88A7A2BA706F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s-ES"/>
        </a:p>
      </dgm:t>
    </dgm:pt>
    <dgm:pt modelId="{D1EA415B-F7F4-4DD5-BE73-1BE10C0E645F}" type="sibTrans" cxnId="{6EE3B780-3724-48F5-8C14-88A7A2BA706F}">
      <dgm:prSet/>
      <dgm:spPr/>
      <dgm:t>
        <a:bodyPr/>
        <a:lstStyle/>
        <a:p>
          <a:endParaRPr lang="es-ES"/>
        </a:p>
      </dgm:t>
    </dgm:pt>
    <dgm:pt modelId="{5CB781F7-CC89-4D2E-99BA-5D19327A9D5F}" type="pres">
      <dgm:prSet presAssocID="{66C72E03-A75E-48BE-9987-C03FA797522E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E4193CA-8784-4902-979B-9252003B98E1}" type="pres">
      <dgm:prSet presAssocID="{1263BE18-CD4E-4B48-9B97-CD2700125D37}" presName="centerShape" presStyleLbl="node0" presStyleIdx="0" presStyleCnt="1" custScaleX="111036" custLinFactNeighborX="-1175" custLinFactNeighborY="-16658"/>
      <dgm:spPr/>
    </dgm:pt>
    <dgm:pt modelId="{A168F1F0-3331-48D7-9CE9-77DC0E28320B}" type="pres">
      <dgm:prSet presAssocID="{A821C497-ACF9-453B-8A4E-B3739ECE0EE5}" presName="parTrans" presStyleLbl="bgSibTrans2D1" presStyleIdx="0" presStyleCnt="3" custLinFactNeighborX="9370" custLinFactNeighborY="5711"/>
      <dgm:spPr/>
    </dgm:pt>
    <dgm:pt modelId="{0017F0BD-E822-4876-9D50-B9FB65513285}" type="pres">
      <dgm:prSet presAssocID="{D830B517-5EB2-418F-AA8C-E8AD0BA7ABE5}" presName="node" presStyleLbl="node1" presStyleIdx="0" presStyleCnt="3" custScaleX="140566" custScaleY="67297" custRadScaleRad="131646" custRadScaleInc="34345">
        <dgm:presLayoutVars>
          <dgm:bulletEnabled val="1"/>
        </dgm:presLayoutVars>
      </dgm:prSet>
      <dgm:spPr/>
    </dgm:pt>
    <dgm:pt modelId="{9AE69B68-0705-43A2-9F0D-175BE02D6B5D}" type="pres">
      <dgm:prSet presAssocID="{F861E630-EA00-428D-94E7-007CDE3AF92B}" presName="parTrans" presStyleLbl="bgSibTrans2D1" presStyleIdx="1" presStyleCnt="3" custAng="770201" custScaleX="82035" custLinFactNeighborX="-17014" custLinFactNeighborY="-50141"/>
      <dgm:spPr/>
    </dgm:pt>
    <dgm:pt modelId="{C4CB4A07-0DC3-4F31-8F9D-6B8CFD2D65C1}" type="pres">
      <dgm:prSet presAssocID="{38BE23C7-E033-419C-823A-4650DE05A78D}" presName="node" presStyleLbl="node1" presStyleIdx="1" presStyleCnt="3" custScaleX="307229" custScaleY="50442" custRadScaleRad="31545" custRadScaleInc="-295614">
        <dgm:presLayoutVars>
          <dgm:bulletEnabled val="1"/>
        </dgm:presLayoutVars>
      </dgm:prSet>
      <dgm:spPr/>
    </dgm:pt>
    <dgm:pt modelId="{0D573CE6-E329-413B-91C6-9EE228550127}" type="pres">
      <dgm:prSet presAssocID="{AC844F08-4269-45B4-A2EC-0BE697C4BF41}" presName="parTrans" presStyleLbl="bgSibTrans2D1" presStyleIdx="2" presStyleCnt="3" custScaleX="109904" custLinFactNeighborX="12197" custLinFactNeighborY="46310"/>
      <dgm:spPr/>
    </dgm:pt>
    <dgm:pt modelId="{F2102542-50D6-4A3E-BCF1-251407F41E8F}" type="pres">
      <dgm:prSet presAssocID="{5971197D-BD36-476B-A0C3-21B242F42CAF}" presName="node" presStyleLbl="node1" presStyleIdx="2" presStyleCnt="3" custScaleX="140497" custScaleY="69474" custRadScaleRad="131159" custRadScaleInc="-34101">
        <dgm:presLayoutVars>
          <dgm:bulletEnabled val="1"/>
        </dgm:presLayoutVars>
      </dgm:prSet>
      <dgm:spPr/>
    </dgm:pt>
  </dgm:ptLst>
  <dgm:cxnLst>
    <dgm:cxn modelId="{44939507-C6DE-4EF2-A5D0-5F9EE5C40DE0}" srcId="{66C72E03-A75E-48BE-9987-C03FA797522E}" destId="{1263BE18-CD4E-4B48-9B97-CD2700125D37}" srcOrd="0" destOrd="0" parTransId="{A28DFA8D-629B-4FC9-B169-2C14D0FD1917}" sibTransId="{6D1D0BC7-CC7B-4F45-A204-DA6AC08F8782}"/>
    <dgm:cxn modelId="{079C0F6E-1F9A-4048-912C-BFE793C43EB9}" type="presOf" srcId="{1263BE18-CD4E-4B48-9B97-CD2700125D37}" destId="{6E4193CA-8784-4902-979B-9252003B98E1}" srcOrd="0" destOrd="0" presId="urn:microsoft.com/office/officeart/2005/8/layout/radial4"/>
    <dgm:cxn modelId="{5598387B-FE0C-472D-A8C6-0EB76B19652A}" type="presOf" srcId="{5971197D-BD36-476B-A0C3-21B242F42CAF}" destId="{F2102542-50D6-4A3E-BCF1-251407F41E8F}" srcOrd="0" destOrd="0" presId="urn:microsoft.com/office/officeart/2005/8/layout/radial4"/>
    <dgm:cxn modelId="{6EE3B780-3724-48F5-8C14-88A7A2BA706F}" srcId="{1263BE18-CD4E-4B48-9B97-CD2700125D37}" destId="{5971197D-BD36-476B-A0C3-21B242F42CAF}" srcOrd="2" destOrd="0" parTransId="{AC844F08-4269-45B4-A2EC-0BE697C4BF41}" sibTransId="{D1EA415B-F7F4-4DD5-BE73-1BE10C0E645F}"/>
    <dgm:cxn modelId="{F950A989-5075-492C-B2C0-E91138F3B19B}" type="presOf" srcId="{F861E630-EA00-428D-94E7-007CDE3AF92B}" destId="{9AE69B68-0705-43A2-9F0D-175BE02D6B5D}" srcOrd="0" destOrd="0" presId="urn:microsoft.com/office/officeart/2005/8/layout/radial4"/>
    <dgm:cxn modelId="{079208B0-13D3-4312-AB38-859EC6497F29}" srcId="{1263BE18-CD4E-4B48-9B97-CD2700125D37}" destId="{38BE23C7-E033-419C-823A-4650DE05A78D}" srcOrd="1" destOrd="0" parTransId="{F861E630-EA00-428D-94E7-007CDE3AF92B}" sibTransId="{0D928276-DDD0-476C-B13F-2CFE498C4FD2}"/>
    <dgm:cxn modelId="{B4A36DB2-4200-43B4-8937-B9C259473FE1}" srcId="{1263BE18-CD4E-4B48-9B97-CD2700125D37}" destId="{D830B517-5EB2-418F-AA8C-E8AD0BA7ABE5}" srcOrd="0" destOrd="0" parTransId="{A821C497-ACF9-453B-8A4E-B3739ECE0EE5}" sibTransId="{65A36A54-033F-4291-B664-45EF10151BE9}"/>
    <dgm:cxn modelId="{423E72B9-4CBF-412D-9071-FE7F2E3C71EA}" type="presOf" srcId="{38BE23C7-E033-419C-823A-4650DE05A78D}" destId="{C4CB4A07-0DC3-4F31-8F9D-6B8CFD2D65C1}" srcOrd="0" destOrd="0" presId="urn:microsoft.com/office/officeart/2005/8/layout/radial4"/>
    <dgm:cxn modelId="{5E3366C8-6EE2-4733-8061-9E7B88B5B4C1}" type="presOf" srcId="{D830B517-5EB2-418F-AA8C-E8AD0BA7ABE5}" destId="{0017F0BD-E822-4876-9D50-B9FB65513285}" srcOrd="0" destOrd="0" presId="urn:microsoft.com/office/officeart/2005/8/layout/radial4"/>
    <dgm:cxn modelId="{3F2ED1C9-6D39-4DFF-BA6E-01E0D7EDBC10}" type="presOf" srcId="{A821C497-ACF9-453B-8A4E-B3739ECE0EE5}" destId="{A168F1F0-3331-48D7-9CE9-77DC0E28320B}" srcOrd="0" destOrd="0" presId="urn:microsoft.com/office/officeart/2005/8/layout/radial4"/>
    <dgm:cxn modelId="{5CB25FD5-8BDC-4A87-A9A9-B9066DBA1885}" type="presOf" srcId="{66C72E03-A75E-48BE-9987-C03FA797522E}" destId="{5CB781F7-CC89-4D2E-99BA-5D19327A9D5F}" srcOrd="0" destOrd="0" presId="urn:microsoft.com/office/officeart/2005/8/layout/radial4"/>
    <dgm:cxn modelId="{8AD079EC-D780-4402-B597-8672389B565E}" type="presOf" srcId="{AC844F08-4269-45B4-A2EC-0BE697C4BF41}" destId="{0D573CE6-E329-413B-91C6-9EE228550127}" srcOrd="0" destOrd="0" presId="urn:microsoft.com/office/officeart/2005/8/layout/radial4"/>
    <dgm:cxn modelId="{EE866B18-A2B2-4223-88ED-F970B064F467}" type="presParOf" srcId="{5CB781F7-CC89-4D2E-99BA-5D19327A9D5F}" destId="{6E4193CA-8784-4902-979B-9252003B98E1}" srcOrd="0" destOrd="0" presId="urn:microsoft.com/office/officeart/2005/8/layout/radial4"/>
    <dgm:cxn modelId="{08A99FC2-920C-4872-99B6-2C016E78D996}" type="presParOf" srcId="{5CB781F7-CC89-4D2E-99BA-5D19327A9D5F}" destId="{A168F1F0-3331-48D7-9CE9-77DC0E28320B}" srcOrd="1" destOrd="0" presId="urn:microsoft.com/office/officeart/2005/8/layout/radial4"/>
    <dgm:cxn modelId="{869213EA-6B36-4A8D-9001-280C27326DBA}" type="presParOf" srcId="{5CB781F7-CC89-4D2E-99BA-5D19327A9D5F}" destId="{0017F0BD-E822-4876-9D50-B9FB65513285}" srcOrd="2" destOrd="0" presId="urn:microsoft.com/office/officeart/2005/8/layout/radial4"/>
    <dgm:cxn modelId="{E632265C-B98D-4AEC-B2FD-D1F0DFF3A490}" type="presParOf" srcId="{5CB781F7-CC89-4D2E-99BA-5D19327A9D5F}" destId="{9AE69B68-0705-43A2-9F0D-175BE02D6B5D}" srcOrd="3" destOrd="0" presId="urn:microsoft.com/office/officeart/2005/8/layout/radial4"/>
    <dgm:cxn modelId="{AB813601-82FA-41F2-BDBF-BCD830C0230D}" type="presParOf" srcId="{5CB781F7-CC89-4D2E-99BA-5D19327A9D5F}" destId="{C4CB4A07-0DC3-4F31-8F9D-6B8CFD2D65C1}" srcOrd="4" destOrd="0" presId="urn:microsoft.com/office/officeart/2005/8/layout/radial4"/>
    <dgm:cxn modelId="{8D4691B7-2329-4B40-A0A1-92BAAD6D7ACD}" type="presParOf" srcId="{5CB781F7-CC89-4D2E-99BA-5D19327A9D5F}" destId="{0D573CE6-E329-413B-91C6-9EE228550127}" srcOrd="5" destOrd="0" presId="urn:microsoft.com/office/officeart/2005/8/layout/radial4"/>
    <dgm:cxn modelId="{8831085C-4060-46C2-B3CD-2360FED0E892}" type="presParOf" srcId="{5CB781F7-CC89-4D2E-99BA-5D19327A9D5F}" destId="{F2102542-50D6-4A3E-BCF1-251407F41E8F}" srcOrd="6" destOrd="0" presId="urn:microsoft.com/office/officeart/2005/8/layout/radial4"/>
  </dgm:cxnLst>
  <dgm:bg>
    <a:blipFill>
      <a:blip xmlns:r="http://schemas.openxmlformats.org/officeDocument/2006/relationships" r:embed="rId1">
        <a:extLst>
          <a:ext uri="{28A0092B-C50C-407E-A947-70E740481C1C}">
            <a14:useLocalDpi xmlns:a14="http://schemas.microsoft.com/office/drawing/2010/main" val="0"/>
          </a:ext>
        </a:extLst>
      </a:blip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4193CA-8784-4902-979B-9252003B98E1}">
      <dsp:nvSpPr>
        <dsp:cNvPr id="0" name=""/>
        <dsp:cNvSpPr/>
      </dsp:nvSpPr>
      <dsp:spPr>
        <a:xfrm>
          <a:off x="3514249" y="1897917"/>
          <a:ext cx="2972963" cy="2677477"/>
        </a:xfrm>
        <a:prstGeom prst="ellipse">
          <a:avLst/>
        </a:prstGeom>
        <a:gradFill rotWithShape="1">
          <a:gsLst>
            <a:gs pos="0">
              <a:schemeClr val="accent5">
                <a:tint val="100000"/>
                <a:shade val="100000"/>
                <a:satMod val="130000"/>
              </a:schemeClr>
            </a:gs>
            <a:gs pos="100000">
              <a:schemeClr val="accent5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b="1" kern="12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rPr>
            <a:t>Derecho de la niñez a aprender en lengua materna (K’iche’)</a:t>
          </a:r>
          <a:endParaRPr lang="es-ES" sz="2300" kern="1200" dirty="0">
            <a:solidFill>
              <a:schemeClr val="tx1">
                <a:lumMod val="75000"/>
                <a:lumOff val="25000"/>
              </a:schemeClr>
            </a:solidFill>
            <a:latin typeface="Bahnschrift Condensed" panose="020B0502040204020203" pitchFamily="34" charset="0"/>
          </a:endParaRPr>
        </a:p>
      </dsp:txBody>
      <dsp:txXfrm>
        <a:off x="3949629" y="2290024"/>
        <a:ext cx="2102203" cy="1893263"/>
      </dsp:txXfrm>
    </dsp:sp>
    <dsp:sp modelId="{A7AE0EC3-67EB-40D5-A373-F46D77563D7B}">
      <dsp:nvSpPr>
        <dsp:cNvPr id="0" name=""/>
        <dsp:cNvSpPr/>
      </dsp:nvSpPr>
      <dsp:spPr>
        <a:xfrm rot="13183971">
          <a:off x="901753" y="1579303"/>
          <a:ext cx="3025762" cy="763081"/>
        </a:xfrm>
        <a:prstGeom prst="leftArrow">
          <a:avLst>
            <a:gd name="adj1" fmla="val 60000"/>
            <a:gd name="adj2" fmla="val 50000"/>
          </a:avLst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</dsp:sp>
    <dsp:sp modelId="{09FD7290-69BA-44AA-A50F-8EC1C0EECF58}">
      <dsp:nvSpPr>
        <dsp:cNvPr id="0" name=""/>
        <dsp:cNvSpPr/>
      </dsp:nvSpPr>
      <dsp:spPr>
        <a:xfrm>
          <a:off x="18" y="4"/>
          <a:ext cx="3718010" cy="1638365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900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200" kern="1200" dirty="0">
              <a:solidFill>
                <a:schemeClr val="tx1">
                  <a:lumMod val="75000"/>
                  <a:lumOff val="25000"/>
                </a:schemeClr>
              </a:solidFill>
            </a:rPr>
            <a:t>Debe promoverse el uso de todos los idiomas indígenas en el sistema educativo, a fin de permitir que los niños y niñas puedan leer y escribir en su propio idioma.</a:t>
          </a:r>
          <a:r>
            <a:rPr lang="es-ES" sz="1200" b="1" kern="1200" dirty="0">
              <a:solidFill>
                <a:schemeClr val="tx1">
                  <a:lumMod val="75000"/>
                  <a:lumOff val="25000"/>
                </a:schemeClr>
              </a:solidFill>
            </a:rPr>
            <a:t>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ES" sz="12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200" b="1" kern="1200" dirty="0">
              <a:solidFill>
                <a:schemeClr val="tx1">
                  <a:lumMod val="75000"/>
                  <a:lumOff val="25000"/>
                </a:schemeClr>
              </a:solidFill>
            </a:rPr>
            <a:t>Acuerdo sobre Identidad y Derechos de los Pueblos Indígenas de 1995</a:t>
          </a:r>
          <a:r>
            <a:rPr lang="es-ES" sz="1400" b="1" kern="1200" dirty="0">
              <a:solidFill>
                <a:schemeClr val="tx1">
                  <a:lumMod val="75000"/>
                  <a:lumOff val="25000"/>
                </a:schemeClr>
              </a:solidFill>
            </a:rPr>
            <a:t>.</a:t>
          </a:r>
        </a:p>
        <a:p>
          <a:pPr marL="0"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48004" y="47990"/>
        <a:ext cx="3622038" cy="1542393"/>
      </dsp:txXfrm>
    </dsp:sp>
    <dsp:sp modelId="{F80F4BC9-DFEC-4358-B107-4922B7548435}">
      <dsp:nvSpPr>
        <dsp:cNvPr id="0" name=""/>
        <dsp:cNvSpPr/>
      </dsp:nvSpPr>
      <dsp:spPr>
        <a:xfrm rot="7640992">
          <a:off x="2672327" y="4257349"/>
          <a:ext cx="1466457" cy="763081"/>
        </a:xfrm>
        <a:prstGeom prst="leftArrow">
          <a:avLst>
            <a:gd name="adj1" fmla="val 60000"/>
            <a:gd name="adj2" fmla="val 50000"/>
          </a:avLst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</dsp:sp>
    <dsp:sp modelId="{15E89350-8B01-456F-B5F2-5DDD2A1572EE}">
      <dsp:nvSpPr>
        <dsp:cNvPr id="0" name=""/>
        <dsp:cNvSpPr/>
      </dsp:nvSpPr>
      <dsp:spPr>
        <a:xfrm>
          <a:off x="1795120" y="4962221"/>
          <a:ext cx="6205553" cy="1136014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900" b="1" kern="1200" dirty="0">
            <a:solidFill>
              <a:schemeClr val="tx1">
                <a:lumMod val="75000"/>
                <a:lumOff val="25000"/>
              </a:schemeClr>
            </a:solidFill>
            <a:latin typeface="+mn-lt"/>
            <a:cs typeface="Arial"/>
          </a:endParaRPr>
        </a:p>
        <a:p>
          <a:pPr marL="0"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/>
            </a:rPr>
            <a:t>Artículo 56. </a:t>
          </a:r>
          <a:r>
            <a:rPr lang="es-ES" sz="1200" b="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/>
            </a:rPr>
            <a:t>R</a:t>
          </a:r>
          <a:r>
            <a:rPr lang="es-ES" sz="1200" kern="1200" dirty="0">
              <a:solidFill>
                <a:schemeClr val="tx1">
                  <a:lumMod val="75000"/>
                  <a:lumOff val="25000"/>
                </a:schemeClr>
              </a:solidFill>
            </a:rPr>
            <a:t>econoce el derecho de las personas y de las comunidades a su identidad cultural.</a:t>
          </a:r>
          <a:endParaRPr lang="es-ES" sz="1200" kern="1200" dirty="0">
            <a:solidFill>
              <a:schemeClr val="tx1">
                <a:lumMod val="75000"/>
                <a:lumOff val="25000"/>
              </a:schemeClr>
            </a:solidFill>
            <a:latin typeface="+mn-lt"/>
            <a:cs typeface="Arial"/>
          </a:endParaRPr>
        </a:p>
        <a:p>
          <a:pPr marL="0"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/>
            </a:rPr>
            <a:t>Artículo. 66. </a:t>
          </a:r>
          <a:r>
            <a:rPr lang="es-ES" sz="12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rPr>
            <a:t>El Estado reconoce, respeta y promueve sus formas de vida (uso del idioma).</a:t>
          </a:r>
          <a:endParaRPr lang="es-ES" sz="1200" b="1" kern="1200" dirty="0">
            <a:solidFill>
              <a:schemeClr val="tx1">
                <a:lumMod val="75000"/>
                <a:lumOff val="25000"/>
              </a:schemeClr>
            </a:solidFill>
            <a:latin typeface="+mn-lt"/>
            <a:cs typeface="Arial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200" b="1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/>
            </a:rPr>
            <a:t>Artículo. 76. </a:t>
          </a:r>
          <a:r>
            <a:rPr lang="es-ES" sz="12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rPr>
            <a:t>Sistema educativo y enseñanza bilingüe.</a:t>
          </a:r>
          <a:r>
            <a:rPr lang="es-ES" sz="1200" b="1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/>
            </a:rPr>
            <a:t>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ES" sz="1200" b="1" kern="1200" dirty="0">
            <a:solidFill>
              <a:schemeClr val="tx1">
                <a:lumMod val="75000"/>
                <a:lumOff val="25000"/>
              </a:schemeClr>
            </a:solidFill>
            <a:latin typeface="+mn-lt"/>
            <a:cs typeface="Arial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200" b="1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/>
            </a:rPr>
            <a:t>Constitución Política de la República de Guatemala de 1985.</a:t>
          </a:r>
        </a:p>
        <a:p>
          <a:pPr marL="0"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9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1828393" y="4995494"/>
        <a:ext cx="6139007" cy="1069468"/>
      </dsp:txXfrm>
    </dsp:sp>
    <dsp:sp modelId="{56A67B79-67E6-4E4F-8D74-45A68D45AE24}">
      <dsp:nvSpPr>
        <dsp:cNvPr id="0" name=""/>
        <dsp:cNvSpPr/>
      </dsp:nvSpPr>
      <dsp:spPr>
        <a:xfrm rot="18691338">
          <a:off x="5584603" y="1027105"/>
          <a:ext cx="2108008" cy="763081"/>
        </a:xfrm>
        <a:prstGeom prst="leftArrow">
          <a:avLst>
            <a:gd name="adj1" fmla="val 60000"/>
            <a:gd name="adj2" fmla="val 50000"/>
          </a:avLst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</dsp:sp>
    <dsp:sp modelId="{21E9764A-D0C3-4D50-A97F-C8805E06DC31}">
      <dsp:nvSpPr>
        <dsp:cNvPr id="0" name=""/>
        <dsp:cNvSpPr/>
      </dsp:nvSpPr>
      <dsp:spPr>
        <a:xfrm>
          <a:off x="5683316" y="0"/>
          <a:ext cx="3445870" cy="103968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ES" sz="1200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200" kern="1200" dirty="0">
              <a:solidFill>
                <a:schemeClr val="tx1">
                  <a:lumMod val="75000"/>
                  <a:lumOff val="25000"/>
                </a:schemeClr>
              </a:solidFill>
            </a:rPr>
            <a:t>Derechos de los educandos: El respeto a sus valores culturales y derechos inherentes a su calidad de ser humano.</a:t>
          </a:r>
          <a:r>
            <a:rPr lang="es-ES" sz="1200" b="1" kern="1200" dirty="0">
              <a:solidFill>
                <a:schemeClr val="tx1">
                  <a:lumMod val="75000"/>
                  <a:lumOff val="25000"/>
                </a:schemeClr>
              </a:solidFill>
            </a:rPr>
            <a:t>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ES" sz="12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200" b="1" kern="1200" dirty="0">
              <a:solidFill>
                <a:schemeClr val="tx1">
                  <a:lumMod val="75000"/>
                  <a:lumOff val="25000"/>
                </a:schemeClr>
              </a:solidFill>
            </a:rPr>
            <a:t>Ley de Educación Nacional de 1991. </a:t>
          </a:r>
        </a:p>
        <a:p>
          <a:pPr marL="0"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2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5713767" y="30451"/>
        <a:ext cx="3384968" cy="9787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4193CA-8784-4902-979B-9252003B98E1}">
      <dsp:nvSpPr>
        <dsp:cNvPr id="0" name=""/>
        <dsp:cNvSpPr/>
      </dsp:nvSpPr>
      <dsp:spPr>
        <a:xfrm>
          <a:off x="2997954" y="1924821"/>
          <a:ext cx="2972963" cy="2677477"/>
        </a:xfrm>
        <a:prstGeom prst="ellipse">
          <a:avLst/>
        </a:prstGeom>
        <a:gradFill rotWithShape="1">
          <a:gsLst>
            <a:gs pos="0">
              <a:schemeClr val="accent5">
                <a:tint val="100000"/>
                <a:shade val="100000"/>
                <a:satMod val="130000"/>
              </a:schemeClr>
            </a:gs>
            <a:gs pos="100000">
              <a:schemeClr val="accent5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b="1" kern="12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rPr>
            <a:t>Derecho de la niñez aprender en lengua materna (K’iche’)</a:t>
          </a:r>
          <a:endParaRPr lang="es-ES" sz="2300" kern="1200" dirty="0">
            <a:solidFill>
              <a:schemeClr val="tx1">
                <a:lumMod val="75000"/>
                <a:lumOff val="25000"/>
              </a:schemeClr>
            </a:solidFill>
            <a:latin typeface="Bahnschrift Condensed" panose="020B0502040204020203" pitchFamily="34" charset="0"/>
          </a:endParaRPr>
        </a:p>
      </dsp:txBody>
      <dsp:txXfrm>
        <a:off x="3433334" y="2316928"/>
        <a:ext cx="2102203" cy="1893263"/>
      </dsp:txXfrm>
    </dsp:sp>
    <dsp:sp modelId="{A168F1F0-3331-48D7-9CE9-77DC0E28320B}">
      <dsp:nvSpPr>
        <dsp:cNvPr id="0" name=""/>
        <dsp:cNvSpPr/>
      </dsp:nvSpPr>
      <dsp:spPr>
        <a:xfrm rot="13423222">
          <a:off x="1689164" y="1104763"/>
          <a:ext cx="2193529" cy="763081"/>
        </a:xfrm>
        <a:prstGeom prst="leftArrow">
          <a:avLst>
            <a:gd name="adj1" fmla="val 60000"/>
            <a:gd name="adj2" fmla="val 50000"/>
          </a:avLst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</dsp:sp>
    <dsp:sp modelId="{0017F0BD-E822-4876-9D50-B9FB65513285}">
      <dsp:nvSpPr>
        <dsp:cNvPr id="0" name=""/>
        <dsp:cNvSpPr/>
      </dsp:nvSpPr>
      <dsp:spPr>
        <a:xfrm>
          <a:off x="19" y="0"/>
          <a:ext cx="3575441" cy="1369415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900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200" kern="1200" dirty="0">
              <a:solidFill>
                <a:schemeClr val="tx1">
                  <a:lumMod val="75000"/>
                  <a:lumOff val="25000"/>
                </a:schemeClr>
              </a:solidFill>
            </a:rPr>
            <a:t>Los idiomas indígenas son medios de enseñanza y objeto de aprendizaje al igual que el castellano en las regiones de cada comunidad lingüística.</a:t>
          </a:r>
          <a:r>
            <a:rPr lang="es-ES" sz="1200" b="1" kern="1200" dirty="0">
              <a:solidFill>
                <a:schemeClr val="tx1">
                  <a:lumMod val="75000"/>
                  <a:lumOff val="25000"/>
                </a:schemeClr>
              </a:solidFill>
            </a:rPr>
            <a:t>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ES" sz="12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200" b="1" kern="1200" dirty="0">
              <a:solidFill>
                <a:schemeClr val="tx1">
                  <a:lumMod val="75000"/>
                  <a:lumOff val="25000"/>
                </a:schemeClr>
              </a:solidFill>
            </a:rPr>
            <a:t>Diseño de Reforma Educativa de 1998.</a:t>
          </a:r>
        </a:p>
      </dsp:txBody>
      <dsp:txXfrm>
        <a:off x="40128" y="40109"/>
        <a:ext cx="3495223" cy="1289197"/>
      </dsp:txXfrm>
    </dsp:sp>
    <dsp:sp modelId="{9AE69B68-0705-43A2-9F0D-175BE02D6B5D}">
      <dsp:nvSpPr>
        <dsp:cNvPr id="0" name=""/>
        <dsp:cNvSpPr/>
      </dsp:nvSpPr>
      <dsp:spPr>
        <a:xfrm rot="6120308">
          <a:off x="3969726" y="4359031"/>
          <a:ext cx="765764" cy="763081"/>
        </a:xfrm>
        <a:prstGeom prst="leftArrow">
          <a:avLst>
            <a:gd name="adj1" fmla="val 60000"/>
            <a:gd name="adj2" fmla="val 50000"/>
          </a:avLst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</dsp:sp>
    <dsp:sp modelId="{C4CB4A07-0DC3-4F31-8F9D-6B8CFD2D65C1}">
      <dsp:nvSpPr>
        <dsp:cNvPr id="0" name=""/>
        <dsp:cNvSpPr/>
      </dsp:nvSpPr>
      <dsp:spPr>
        <a:xfrm>
          <a:off x="610857" y="5076652"/>
          <a:ext cx="7814687" cy="1026435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200" b="0" kern="1200" dirty="0">
              <a:solidFill>
                <a:schemeClr val="tx1">
                  <a:lumMod val="75000"/>
                  <a:lumOff val="25000"/>
                </a:schemeClr>
              </a:solidFill>
            </a:rPr>
            <a:t>Busca llevar a la práctica y desde el Sistema Educativo Nacional, el carácter bilingüe, multilingüe y multicultural de la educación guatemalteca.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ES" sz="1200" b="0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000" b="1" kern="1200" dirty="0">
              <a:solidFill>
                <a:schemeClr val="tx1">
                  <a:lumMod val="75000"/>
                  <a:lumOff val="25000"/>
                </a:schemeClr>
              </a:solidFill>
            </a:rPr>
            <a:t>Modelo de Educación Bilingüe Intercultural de 2010. </a:t>
          </a:r>
        </a:p>
      </dsp:txBody>
      <dsp:txXfrm>
        <a:off x="640920" y="5106715"/>
        <a:ext cx="7754561" cy="966309"/>
      </dsp:txXfrm>
    </dsp:sp>
    <dsp:sp modelId="{0D573CE6-E329-413B-91C6-9EE228550127}">
      <dsp:nvSpPr>
        <dsp:cNvPr id="0" name=""/>
        <dsp:cNvSpPr/>
      </dsp:nvSpPr>
      <dsp:spPr>
        <a:xfrm rot="19099882">
          <a:off x="5517474" y="1442120"/>
          <a:ext cx="2524075" cy="763081"/>
        </a:xfrm>
        <a:prstGeom prst="leftArrow">
          <a:avLst>
            <a:gd name="adj1" fmla="val 60000"/>
            <a:gd name="adj2" fmla="val 5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F2102542-50D6-4A3E-BCF1-251407F41E8F}">
      <dsp:nvSpPr>
        <dsp:cNvPr id="0" name=""/>
        <dsp:cNvSpPr/>
      </dsp:nvSpPr>
      <dsp:spPr>
        <a:xfrm>
          <a:off x="5570339" y="0"/>
          <a:ext cx="3573686" cy="1413714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solidFill>
                <a:schemeClr val="tx1">
                  <a:lumMod val="75000"/>
                  <a:lumOff val="25000"/>
                </a:schemeClr>
              </a:solidFill>
            </a:rPr>
            <a:t>En el nuevo paradigma educativo de Guatemala, reconoce que es en su propio idioma que las y los estudiantes desarrollan los procesos de pensamiento que los llevan a la construcción del conocimiento.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solidFill>
                <a:schemeClr val="tx1">
                  <a:lumMod val="75000"/>
                  <a:lumOff val="25000"/>
                </a:schemeClr>
              </a:solidFill>
            </a:rPr>
            <a:t>Currículum Nacional Base del año 2012.</a:t>
          </a:r>
          <a:r>
            <a:rPr lang="es-ES" sz="1700" b="1" kern="1200" dirty="0">
              <a:solidFill>
                <a:schemeClr val="tx1">
                  <a:lumMod val="75000"/>
                  <a:lumOff val="25000"/>
                </a:schemeClr>
              </a:solidFill>
            </a:rPr>
            <a:t> </a:t>
          </a:r>
        </a:p>
      </dsp:txBody>
      <dsp:txXfrm>
        <a:off x="5611745" y="41406"/>
        <a:ext cx="3490874" cy="13309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566CF8-CA01-4A4A-A945-943C9AAB19E4}" type="datetimeFigureOut">
              <a:rPr lang="en-US" smtClean="0"/>
              <a:t>8/29/18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A8427E-A6C0-624B-8E7B-DC6609A74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81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69A43-9A3D-614E-8090-306BAB12064D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92087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Vamos</a:t>
            </a:r>
            <a:r>
              <a:rPr lang="en-US" dirty="0"/>
              <a:t> 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8427E-A6C0-624B-8E7B-DC6609A74AB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379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Vamos</a:t>
            </a:r>
            <a:r>
              <a:rPr lang="en-US" dirty="0"/>
              <a:t> 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8427E-A6C0-624B-8E7B-DC6609A74AB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110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Vamos</a:t>
            </a:r>
            <a:r>
              <a:rPr lang="en-US" dirty="0"/>
              <a:t> 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8427E-A6C0-624B-8E7B-DC6609A74AB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272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81">
              <a:defRPr/>
            </a:pPr>
            <a:endParaRPr lang="es-MX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381">
              <a:defRPr/>
            </a:pPr>
            <a:endParaRPr lang="es-MX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00BDD-40D7-442B-9840-950C0289E03C}" type="slidenum">
              <a:rPr lang="es-GT" smtClean="0"/>
              <a:t>12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66094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tif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C74B-0BAA-1346-A560-D15A95820898}" type="datetimeFigureOut">
              <a:rPr lang="es-ES" smtClean="0"/>
              <a:t>29/8/18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271D-A97D-8944-BCCC-5AA1766FC74C}" type="slidenum">
              <a:rPr lang="es-ES" smtClean="0"/>
              <a:t>‹#›</a:t>
            </a:fld>
            <a:endParaRPr lang="es-ES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8A4D3FF2-85A9-4989-B61C-B8C5188E5F65}"/>
              </a:ext>
            </a:extLst>
          </p:cNvPr>
          <p:cNvGrpSpPr/>
          <p:nvPr userDrawn="1"/>
        </p:nvGrpSpPr>
        <p:grpSpPr>
          <a:xfrm>
            <a:off x="0" y="0"/>
            <a:ext cx="9144000" cy="6874859"/>
            <a:chOff x="0" y="0"/>
            <a:chExt cx="9144000" cy="6874859"/>
          </a:xfrm>
        </p:grpSpPr>
        <p:pic>
          <p:nvPicPr>
            <p:cNvPr id="8" name="Imagen 3" descr="REDLEI_PPT7.png">
              <a:extLst>
                <a:ext uri="{FF2B5EF4-FFF2-40B4-BE49-F238E27FC236}">
                  <a16:creationId xmlns:a16="http://schemas.microsoft.com/office/drawing/2014/main" id="{A3A39C43-8D98-4368-9220-7B2C0B9E84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76E4AE2C-C7D3-477A-A265-219BBC7E7AE4}"/>
                </a:ext>
              </a:extLst>
            </p:cNvPr>
            <p:cNvSpPr txBox="1"/>
            <p:nvPr/>
          </p:nvSpPr>
          <p:spPr>
            <a:xfrm>
              <a:off x="0" y="5638800"/>
              <a:ext cx="9144000" cy="12192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US" dirty="0"/>
            </a:p>
          </p:txBody>
        </p:sp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2FD99DFA-39A3-42CD-B14A-4E7DF97C1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74740" y="6010912"/>
              <a:ext cx="1394519" cy="714102"/>
            </a:xfrm>
            <a:prstGeom prst="rect">
              <a:avLst/>
            </a:prstGeom>
          </p:spPr>
        </p:pic>
        <p:pic>
          <p:nvPicPr>
            <p:cNvPr id="11" name="Marcador de contenido 4">
              <a:extLst>
                <a:ext uri="{FF2B5EF4-FFF2-40B4-BE49-F238E27FC236}">
                  <a16:creationId xmlns:a16="http://schemas.microsoft.com/office/drawing/2014/main" id="{388321DD-464D-45B7-9FCA-E6BBB00613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400" y="6010912"/>
              <a:ext cx="2140527" cy="863947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BFBEAB21-8047-4115-B7C4-710EA42C56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02785" y="6010912"/>
              <a:ext cx="2010587" cy="7827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6861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C74B-0BAA-1346-A560-D15A95820898}" type="datetimeFigureOut">
              <a:rPr lang="es-ES" smtClean="0"/>
              <a:t>29/8/18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271D-A97D-8944-BCCC-5AA1766FC74C}" type="slidenum">
              <a:rPr lang="es-ES" smtClean="0"/>
              <a:t>‹#›</a:t>
            </a:fld>
            <a:endParaRPr lang="es-ES"/>
          </a:p>
        </p:txBody>
      </p:sp>
      <p:pic>
        <p:nvPicPr>
          <p:cNvPr id="7" name="Imagen 6" descr="REDLEI_PPT6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05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C74B-0BAA-1346-A560-D15A95820898}" type="datetimeFigureOut">
              <a:rPr lang="es-ES" smtClean="0"/>
              <a:t>29/8/18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271D-A97D-8944-BCCC-5AA1766FC74C}" type="slidenum">
              <a:rPr lang="es-ES" smtClean="0"/>
              <a:t>‹#›</a:t>
            </a:fld>
            <a:endParaRPr lang="es-ES"/>
          </a:p>
        </p:txBody>
      </p:sp>
      <p:pic>
        <p:nvPicPr>
          <p:cNvPr id="7" name="Imagen 6" descr="REDLEI_PPT6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905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C74B-0BAA-1346-A560-D15A95820898}" type="datetimeFigureOut">
              <a:rPr lang="es-ES" smtClean="0"/>
              <a:t>29/8/18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271D-A97D-8944-BCCC-5AA1766FC74C}" type="slidenum">
              <a:rPr lang="es-ES" smtClean="0"/>
              <a:t>‹#›</a:t>
            </a:fld>
            <a:endParaRPr lang="es-ES"/>
          </a:p>
        </p:txBody>
      </p:sp>
      <p:pic>
        <p:nvPicPr>
          <p:cNvPr id="7" name="Imagen 6" descr="REDLEI_PPT6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943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C74B-0BAA-1346-A560-D15A95820898}" type="datetimeFigureOut">
              <a:rPr lang="es-ES" smtClean="0"/>
              <a:t>29/8/18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271D-A97D-8944-BCCC-5AA1766FC74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1645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C74B-0BAA-1346-A560-D15A95820898}" type="datetimeFigureOut">
              <a:rPr lang="es-ES" smtClean="0"/>
              <a:t>29/8/18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271D-A97D-8944-BCCC-5AA1766FC74C}" type="slidenum">
              <a:rPr lang="es-ES" smtClean="0"/>
              <a:t>‹#›</a:t>
            </a:fld>
            <a:endParaRPr lang="es-ES"/>
          </a:p>
        </p:txBody>
      </p:sp>
      <p:pic>
        <p:nvPicPr>
          <p:cNvPr id="8" name="Imagen 7" descr="REDLEI_PPT6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860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C74B-0BAA-1346-A560-D15A95820898}" type="datetimeFigureOut">
              <a:rPr lang="es-ES" smtClean="0"/>
              <a:t>29/8/18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271D-A97D-8944-BCCC-5AA1766FC74C}" type="slidenum">
              <a:rPr lang="es-ES" smtClean="0"/>
              <a:t>‹#›</a:t>
            </a:fld>
            <a:endParaRPr lang="es-ES"/>
          </a:p>
        </p:txBody>
      </p:sp>
      <p:pic>
        <p:nvPicPr>
          <p:cNvPr id="10" name="Imagen 9" descr="REDLEI_PPT6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239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C74B-0BAA-1346-A560-D15A95820898}" type="datetimeFigureOut">
              <a:rPr lang="es-ES" smtClean="0"/>
              <a:t>29/8/18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271D-A97D-8944-BCCC-5AA1766FC74C}" type="slidenum">
              <a:rPr lang="es-ES" smtClean="0"/>
              <a:t>‹#›</a:t>
            </a:fld>
            <a:endParaRPr lang="es-ES"/>
          </a:p>
        </p:txBody>
      </p:sp>
      <p:pic>
        <p:nvPicPr>
          <p:cNvPr id="6" name="Imagen 5" descr="REDLEI_PPT6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29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C74B-0BAA-1346-A560-D15A95820898}" type="datetimeFigureOut">
              <a:rPr lang="es-ES" smtClean="0"/>
              <a:t>29/8/18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271D-A97D-8944-BCCC-5AA1766FC74C}" type="slidenum">
              <a:rPr lang="es-ES" smtClean="0"/>
              <a:t>‹#›</a:t>
            </a:fld>
            <a:endParaRPr lang="es-ES"/>
          </a:p>
        </p:txBody>
      </p:sp>
      <p:pic>
        <p:nvPicPr>
          <p:cNvPr id="5" name="Imagen 4" descr="REDLEI_PPT6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514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C74B-0BAA-1346-A560-D15A95820898}" type="datetimeFigureOut">
              <a:rPr lang="es-ES" smtClean="0"/>
              <a:t>29/8/18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271D-A97D-8944-BCCC-5AA1766FC74C}" type="slidenum">
              <a:rPr lang="es-ES" smtClean="0"/>
              <a:t>‹#›</a:t>
            </a:fld>
            <a:endParaRPr lang="es-ES"/>
          </a:p>
        </p:txBody>
      </p:sp>
      <p:pic>
        <p:nvPicPr>
          <p:cNvPr id="8" name="Imagen 7" descr="REDLEI_PPT6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757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C74B-0BAA-1346-A560-D15A95820898}" type="datetimeFigureOut">
              <a:rPr lang="es-ES" smtClean="0"/>
              <a:t>29/8/18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271D-A97D-8944-BCCC-5AA1766FC74C}" type="slidenum">
              <a:rPr lang="es-ES" smtClean="0"/>
              <a:t>‹#›</a:t>
            </a:fld>
            <a:endParaRPr lang="es-ES"/>
          </a:p>
        </p:txBody>
      </p:sp>
      <p:pic>
        <p:nvPicPr>
          <p:cNvPr id="8" name="Imagen 7" descr="REDLEI_PPT6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624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BC74B-0BAA-1346-A560-D15A95820898}" type="datetimeFigureOut">
              <a:rPr lang="es-ES" smtClean="0"/>
              <a:t>29/8/18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B271D-A97D-8944-BCCC-5AA1766FC74C}" type="slidenum">
              <a:rPr lang="es-ES" smtClean="0"/>
              <a:t>‹#›</a:t>
            </a:fld>
            <a:endParaRPr lang="es-ES"/>
          </a:p>
        </p:txBody>
      </p:sp>
      <p:pic>
        <p:nvPicPr>
          <p:cNvPr id="7" name="Imagen 6" descr="REDLEI_PPT6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113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o 13">
            <a:extLst>
              <a:ext uri="{FF2B5EF4-FFF2-40B4-BE49-F238E27FC236}">
                <a16:creationId xmlns:a16="http://schemas.microsoft.com/office/drawing/2014/main" id="{8A4D3FF2-85A9-4989-B61C-B8C5188E5F65}"/>
              </a:ext>
            </a:extLst>
          </p:cNvPr>
          <p:cNvGrpSpPr/>
          <p:nvPr/>
        </p:nvGrpSpPr>
        <p:grpSpPr>
          <a:xfrm>
            <a:off x="0" y="-16859"/>
            <a:ext cx="9144000" cy="6874859"/>
            <a:chOff x="0" y="0"/>
            <a:chExt cx="9144000" cy="6874859"/>
          </a:xfrm>
        </p:grpSpPr>
        <p:pic>
          <p:nvPicPr>
            <p:cNvPr id="15" name="Imagen 3" descr="REDLEI_PPT7.png">
              <a:extLst>
                <a:ext uri="{FF2B5EF4-FFF2-40B4-BE49-F238E27FC236}">
                  <a16:creationId xmlns:a16="http://schemas.microsoft.com/office/drawing/2014/main" id="{A3A39C43-8D98-4368-9220-7B2C0B9E84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76E4AE2C-C7D3-477A-A265-219BBC7E7AE4}"/>
                </a:ext>
              </a:extLst>
            </p:cNvPr>
            <p:cNvSpPr txBox="1"/>
            <p:nvPr/>
          </p:nvSpPr>
          <p:spPr>
            <a:xfrm>
              <a:off x="0" y="5638800"/>
              <a:ext cx="9144000" cy="12192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US" dirty="0"/>
            </a:p>
          </p:txBody>
        </p:sp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2FD99DFA-39A3-42CD-B14A-4E7DF97C1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74740" y="6010912"/>
              <a:ext cx="1394519" cy="714102"/>
            </a:xfrm>
            <a:prstGeom prst="rect">
              <a:avLst/>
            </a:prstGeom>
          </p:spPr>
        </p:pic>
        <p:pic>
          <p:nvPicPr>
            <p:cNvPr id="18" name="Marcador de contenido 4">
              <a:extLst>
                <a:ext uri="{FF2B5EF4-FFF2-40B4-BE49-F238E27FC236}">
                  <a16:creationId xmlns:a16="http://schemas.microsoft.com/office/drawing/2014/main" id="{388321DD-464D-45B7-9FCA-E6BBB00613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3400" y="6010912"/>
              <a:ext cx="2140527" cy="863947"/>
            </a:xfrm>
            <a:prstGeom prst="rect">
              <a:avLst/>
            </a:prstGeom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BFBEAB21-8047-4115-B7C4-710EA42C56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02785" y="6010912"/>
              <a:ext cx="2010587" cy="782748"/>
            </a:xfrm>
            <a:prstGeom prst="rect">
              <a:avLst/>
            </a:prstGeom>
          </p:spPr>
        </p:pic>
      </p:grpSp>
      <p:sp>
        <p:nvSpPr>
          <p:cNvPr id="23" name="Título 22">
            <a:extLst>
              <a:ext uri="{FF2B5EF4-FFF2-40B4-BE49-F238E27FC236}">
                <a16:creationId xmlns:a16="http://schemas.microsoft.com/office/drawing/2014/main" id="{5D2D4D1A-8207-4879-94CA-17D16B89F2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7177" y="1995182"/>
            <a:ext cx="7118732" cy="1584041"/>
          </a:xfrm>
        </p:spPr>
        <p:txBody>
          <a:bodyPr>
            <a:noAutofit/>
          </a:bodyPr>
          <a:lstStyle/>
          <a:p>
            <a:br>
              <a:rPr lang="es-ES" sz="2800" dirty="0">
                <a:solidFill>
                  <a:srgbClr val="20A19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sz="2800" dirty="0">
                <a:solidFill>
                  <a:srgbClr val="20A19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800" dirty="0">
                <a:solidFill>
                  <a:srgbClr val="20A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lectura en idioma materno K’iche’ de niñas y niños de primer grado del Departamento de Quiché, Guatemala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8FE5E464-BCF4-425F-9436-817337242899}"/>
              </a:ext>
            </a:extLst>
          </p:cNvPr>
          <p:cNvSpPr txBox="1"/>
          <p:nvPr/>
        </p:nvSpPr>
        <p:spPr>
          <a:xfrm>
            <a:off x="967177" y="4400378"/>
            <a:ext cx="66839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Miguel Marcelino Cabrera Vicente </a:t>
            </a:r>
          </a:p>
          <a:p>
            <a:endParaRPr lang="es-ES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Guatemala, 10 de agosto de 2018.</a:t>
            </a:r>
          </a:p>
        </p:txBody>
      </p:sp>
    </p:spTree>
    <p:extLst>
      <p:ext uri="{BB962C8B-B14F-4D97-AF65-F5344CB8AC3E}">
        <p14:creationId xmlns:p14="http://schemas.microsoft.com/office/powerpoint/2010/main" val="218376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846138"/>
            <a:ext cx="8229600" cy="1143000"/>
          </a:xfrm>
        </p:spPr>
        <p:txBody>
          <a:bodyPr/>
          <a:lstStyle/>
          <a:p>
            <a:r>
              <a:rPr lang="es-GT" b="1" dirty="0">
                <a:solidFill>
                  <a:srgbClr val="20A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Conclusión</a:t>
            </a:r>
            <a:r>
              <a:rPr lang="es-GT" dirty="0">
                <a:solidFill>
                  <a:srgbClr val="20A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67776" y="2019504"/>
            <a:ext cx="7880188" cy="4525963"/>
          </a:xfrm>
        </p:spPr>
        <p:txBody>
          <a:bodyPr/>
          <a:lstStyle/>
          <a:p>
            <a:pPr algn="just"/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resultados del estudio serán un aporte importante para que las instituciones afines a educación y para que las autoridades del MINEDUC tomen decisiones más acertadas para la atención y éxito escolar de la niñez, en su cultura y lengua materna.   </a:t>
            </a:r>
          </a:p>
          <a:p>
            <a:pPr algn="just"/>
            <a:endParaRPr lang="es-GT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88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61703" y="1387335"/>
            <a:ext cx="8229600" cy="3494314"/>
          </a:xfrm>
        </p:spPr>
        <p:txBody>
          <a:bodyPr/>
          <a:lstStyle/>
          <a:p>
            <a:pPr marL="0" indent="0" algn="ctr">
              <a:buNone/>
            </a:pPr>
            <a:r>
              <a:rPr lang="es-ES" sz="4000" dirty="0" err="1">
                <a:solidFill>
                  <a:srgbClr val="20A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Sib’alaj</a:t>
            </a:r>
            <a:r>
              <a:rPr lang="es-ES" sz="4000" dirty="0">
                <a:solidFill>
                  <a:srgbClr val="20A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000" dirty="0" err="1">
                <a:solidFill>
                  <a:srgbClr val="20A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maltyox</a:t>
            </a:r>
            <a:r>
              <a:rPr lang="es-ES" sz="4000" dirty="0">
                <a:solidFill>
                  <a:srgbClr val="20A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buNone/>
            </a:pPr>
            <a:r>
              <a:rPr lang="es-ES" sz="4000" dirty="0" err="1">
                <a:solidFill>
                  <a:srgbClr val="20A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Chqakojo</a:t>
            </a:r>
            <a:r>
              <a:rPr lang="es-ES" sz="4000" dirty="0">
                <a:solidFill>
                  <a:srgbClr val="20A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000" dirty="0" err="1">
                <a:solidFill>
                  <a:srgbClr val="20A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b’a</a:t>
            </a:r>
            <a:r>
              <a:rPr lang="es-ES" sz="4000" dirty="0">
                <a:solidFill>
                  <a:srgbClr val="20A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es-ES" sz="4000" dirty="0" err="1">
                <a:solidFill>
                  <a:srgbClr val="20A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qachuq’ab</a:t>
            </a:r>
            <a:r>
              <a:rPr lang="es-ES" sz="4000" dirty="0">
                <a:solidFill>
                  <a:srgbClr val="20A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che jun </a:t>
            </a:r>
            <a:r>
              <a:rPr lang="es-ES" sz="4000" dirty="0" err="1">
                <a:solidFill>
                  <a:srgbClr val="20A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je’l</a:t>
            </a:r>
            <a:r>
              <a:rPr lang="es-ES" sz="4000" dirty="0">
                <a:solidFill>
                  <a:srgbClr val="20A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000" dirty="0" err="1">
                <a:solidFill>
                  <a:srgbClr val="20A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sik’inik</a:t>
            </a:r>
            <a:r>
              <a:rPr lang="es-ES" sz="4000" dirty="0">
                <a:solidFill>
                  <a:srgbClr val="20A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000" dirty="0" err="1">
                <a:solidFill>
                  <a:srgbClr val="20A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uwach</a:t>
            </a:r>
            <a:r>
              <a:rPr lang="es-ES" sz="4000" dirty="0">
                <a:solidFill>
                  <a:srgbClr val="20A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000" dirty="0" err="1">
                <a:solidFill>
                  <a:srgbClr val="20A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wuj</a:t>
            </a:r>
            <a:r>
              <a:rPr lang="es-ES" sz="4000" dirty="0">
                <a:solidFill>
                  <a:srgbClr val="20A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000" dirty="0" err="1">
                <a:solidFill>
                  <a:srgbClr val="20A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</a:t>
            </a:r>
            <a:r>
              <a:rPr lang="es-ES" sz="4000" dirty="0">
                <a:solidFill>
                  <a:srgbClr val="20A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000" dirty="0" err="1">
                <a:solidFill>
                  <a:srgbClr val="20A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kitzij</a:t>
            </a:r>
            <a:r>
              <a:rPr lang="es-ES" sz="4000" dirty="0">
                <a:solidFill>
                  <a:srgbClr val="20A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000" dirty="0" err="1">
                <a:solidFill>
                  <a:srgbClr val="20A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</a:t>
            </a:r>
            <a:r>
              <a:rPr lang="es-ES" sz="4000" dirty="0">
                <a:solidFill>
                  <a:srgbClr val="20A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000" dirty="0" err="1">
                <a:solidFill>
                  <a:srgbClr val="20A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tijoxelab</a:t>
            </a:r>
            <a:r>
              <a:rPr lang="es-ES" sz="4000" dirty="0">
                <a:solidFill>
                  <a:srgbClr val="20A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’.  </a:t>
            </a:r>
          </a:p>
          <a:p>
            <a:pPr marL="0" indent="0">
              <a:buNone/>
            </a:pPr>
            <a:endParaRPr lang="es-GT" dirty="0">
              <a:solidFill>
                <a:srgbClr val="20A19E"/>
              </a:solidFill>
            </a:endParaRPr>
          </a:p>
        </p:txBody>
      </p:sp>
      <p:pic>
        <p:nvPicPr>
          <p:cNvPr id="4" name="Imagen 24">
            <a:extLst>
              <a:ext uri="{FF2B5EF4-FFF2-40B4-BE49-F238E27FC236}">
                <a16:creationId xmlns:a16="http://schemas.microsoft.com/office/drawing/2014/main" id="{43A70D06-FF99-584E-ABB6-647B93BB26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126" y="4881649"/>
            <a:ext cx="1135748" cy="1127336"/>
          </a:xfrm>
          <a:prstGeom prst="rect">
            <a:avLst/>
          </a:prstGeom>
        </p:spPr>
      </p:pic>
      <p:sp>
        <p:nvSpPr>
          <p:cNvPr id="5" name="CuadroTexto 25">
            <a:extLst>
              <a:ext uri="{FF2B5EF4-FFF2-40B4-BE49-F238E27FC236}">
                <a16:creationId xmlns:a16="http://schemas.microsoft.com/office/drawing/2014/main" id="{9CBE702F-477C-954F-965E-3D10966DA845}"/>
              </a:ext>
            </a:extLst>
          </p:cNvPr>
          <p:cNvSpPr txBox="1"/>
          <p:nvPr/>
        </p:nvSpPr>
        <p:spPr>
          <a:xfrm>
            <a:off x="4004126" y="6091108"/>
            <a:ext cx="21159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err="1"/>
              <a:t>Waqxaqib</a:t>
            </a:r>
            <a:r>
              <a:rPr lang="es-ES" sz="1200" b="1" dirty="0"/>
              <a:t>’ </a:t>
            </a:r>
            <a:r>
              <a:rPr lang="es-ES" sz="1200" b="1" dirty="0" err="1"/>
              <a:t>Tijax</a:t>
            </a:r>
            <a:endParaRPr lang="es-ES" sz="1200" b="1" dirty="0"/>
          </a:p>
        </p:txBody>
      </p:sp>
    </p:spTree>
    <p:extLst>
      <p:ext uri="{BB962C8B-B14F-4D97-AF65-F5344CB8AC3E}">
        <p14:creationId xmlns:p14="http://schemas.microsoft.com/office/powerpoint/2010/main" val="113863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271D-A97D-8944-BCCC-5AA1766FC74C}" type="slidenum">
              <a:rPr lang="es-ES" smtClean="0"/>
              <a:t>12</a:t>
            </a:fld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4" r="17826"/>
          <a:stretch/>
        </p:blipFill>
        <p:spPr>
          <a:xfrm>
            <a:off x="0" y="0"/>
            <a:ext cx="9416374" cy="837057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108678" y="4541361"/>
            <a:ext cx="519901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1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Facebook: Red para la Lectoescritura  Inicial</a:t>
            </a:r>
          </a:p>
          <a:p>
            <a:pPr algn="ctr"/>
            <a:r>
              <a:rPr lang="es-GT" sz="1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de Centroamérica y el Caribe </a:t>
            </a:r>
          </a:p>
          <a:p>
            <a:pPr algn="ctr"/>
            <a:r>
              <a:rPr lang="es-GT" sz="1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Twitter: @redlei_CAC</a:t>
            </a:r>
          </a:p>
          <a:p>
            <a:pPr algn="ctr"/>
            <a:r>
              <a:rPr lang="es-GT" sz="1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www.redl-lei.org</a:t>
            </a:r>
          </a:p>
          <a:p>
            <a:pPr algn="ctr"/>
            <a:endParaRPr lang="es-GT" sz="1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E10F7A-065B-F44E-B0E3-DF190759F4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7925" y="5595665"/>
            <a:ext cx="9474299" cy="126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18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405034" y="-49212"/>
            <a:ext cx="8226328" cy="47374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2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6B3FC7E-B0BE-4C3C-A0F5-0BECF25F4A7C}"/>
              </a:ext>
            </a:extLst>
          </p:cNvPr>
          <p:cNvSpPr/>
          <p:nvPr/>
        </p:nvSpPr>
        <p:spPr>
          <a:xfrm>
            <a:off x="4352607" y="280986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ES" dirty="0"/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AF24535F-3F8B-44A2-8CBF-B78A17B993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4538173"/>
              </p:ext>
            </p:extLst>
          </p:nvPr>
        </p:nvGraphicFramePr>
        <p:xfrm>
          <a:off x="0" y="359155"/>
          <a:ext cx="9144000" cy="6103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8525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405034" y="-49212"/>
            <a:ext cx="8226328" cy="47374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2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6B3FC7E-B0BE-4C3C-A0F5-0BECF25F4A7C}"/>
              </a:ext>
            </a:extLst>
          </p:cNvPr>
          <p:cNvSpPr/>
          <p:nvPr/>
        </p:nvSpPr>
        <p:spPr>
          <a:xfrm>
            <a:off x="4352607" y="280986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ES" dirty="0"/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AF24535F-3F8B-44A2-8CBF-B78A17B993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2630656"/>
              </p:ext>
            </p:extLst>
          </p:nvPr>
        </p:nvGraphicFramePr>
        <p:xfrm>
          <a:off x="0" y="370085"/>
          <a:ext cx="9144000" cy="6103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8369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br>
              <a:rPr lang="es-GT" b="1" dirty="0">
                <a:solidFill>
                  <a:srgbClr val="20A19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GT" b="1" dirty="0">
                <a:solidFill>
                  <a:srgbClr val="20A19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Objetivo del estudio</a:t>
            </a:r>
            <a:br>
              <a:rPr lang="es-GT" dirty="0">
                <a:solidFill>
                  <a:srgbClr val="20A19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s-NI" dirty="0">
              <a:solidFill>
                <a:srgbClr val="20A1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754086"/>
            <a:ext cx="8229600" cy="3372077"/>
          </a:xfrm>
        </p:spPr>
        <p:txBody>
          <a:bodyPr/>
          <a:lstStyle/>
          <a:p>
            <a:pPr marL="0" lv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es-GT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Conocer la situación de la lectura en idioma materno maya </a:t>
            </a:r>
            <a:r>
              <a:rPr lang="es-GT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K’iche</a:t>
            </a:r>
            <a:r>
              <a:rPr lang="es-GT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 de niños y niñas de primer grado primario del departamento de Quiché.</a:t>
            </a:r>
            <a:endParaRPr lang="es-ES" sz="2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NI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164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br>
              <a:rPr lang="es-GT" b="1" dirty="0">
                <a:solidFill>
                  <a:srgbClr val="20A19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GT" b="1" dirty="0">
                <a:solidFill>
                  <a:srgbClr val="20A19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Problema y justificación</a:t>
            </a:r>
            <a:br>
              <a:rPr lang="es-GT" dirty="0">
                <a:solidFill>
                  <a:srgbClr val="20A19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s-NI" dirty="0">
              <a:solidFill>
                <a:srgbClr val="20A1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1">
            <a:extLst>
              <a:ext uri="{FF2B5EF4-FFF2-40B4-BE49-F238E27FC236}">
                <a16:creationId xmlns:a16="http://schemas.microsoft.com/office/drawing/2014/main" id="{9D4A4381-7A66-524C-B4B0-593779B9EE05}"/>
              </a:ext>
            </a:extLst>
          </p:cNvPr>
          <p:cNvSpPr txBox="1"/>
          <p:nvPr/>
        </p:nvSpPr>
        <p:spPr>
          <a:xfrm>
            <a:off x="4974716" y="4904664"/>
            <a:ext cx="314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>
                    <a:lumMod val="50000"/>
                  </a:schemeClr>
                </a:solidFill>
              </a:rPr>
              <a:t>Fuente: Dirección General de Evaluación e Investigación Educativa          -DIGEDUCA- MINEDUC, Guatemala 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399D637-23B2-7648-AF0B-E4CDB38194DE}"/>
              </a:ext>
            </a:extLst>
          </p:cNvPr>
          <p:cNvSpPr txBox="1"/>
          <p:nvPr/>
        </p:nvSpPr>
        <p:spPr>
          <a:xfrm>
            <a:off x="5218081" y="2683924"/>
            <a:ext cx="36005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dirty="0">
                <a:solidFill>
                  <a:schemeClr val="bg1">
                    <a:lumMod val="50000"/>
                  </a:schemeClr>
                </a:solidFill>
              </a:rPr>
              <a:t>Resultados en pruebas de comprensión lectora</a:t>
            </a:r>
          </a:p>
          <a:p>
            <a:pPr algn="ctr"/>
            <a:r>
              <a:rPr lang="es-ES" sz="1400" dirty="0">
                <a:solidFill>
                  <a:schemeClr val="bg1">
                    <a:lumMod val="50000"/>
                  </a:schemeClr>
                </a:solidFill>
              </a:rPr>
              <a:t>en idioma español, primer grado, Quiché  </a:t>
            </a:r>
          </a:p>
        </p:txBody>
      </p:sp>
      <p:graphicFrame>
        <p:nvGraphicFramePr>
          <p:cNvPr id="6" name="Tabla 16">
            <a:extLst>
              <a:ext uri="{FF2B5EF4-FFF2-40B4-BE49-F238E27FC236}">
                <a16:creationId xmlns:a16="http://schemas.microsoft.com/office/drawing/2014/main" id="{8DB47724-E593-3B45-9660-4F305E575E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281754"/>
              </p:ext>
            </p:extLst>
          </p:nvPr>
        </p:nvGraphicFramePr>
        <p:xfrm>
          <a:off x="4999596" y="3635305"/>
          <a:ext cx="4037507" cy="80924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81531">
                  <a:extLst>
                    <a:ext uri="{9D8B030D-6E8A-4147-A177-3AD203B41FA5}">
                      <a16:colId xmlns:a16="http://schemas.microsoft.com/office/drawing/2014/main" val="4217853117"/>
                    </a:ext>
                  </a:extLst>
                </a:gridCol>
                <a:gridCol w="716616">
                  <a:extLst>
                    <a:ext uri="{9D8B030D-6E8A-4147-A177-3AD203B41FA5}">
                      <a16:colId xmlns:a16="http://schemas.microsoft.com/office/drawing/2014/main" val="91262752"/>
                    </a:ext>
                  </a:extLst>
                </a:gridCol>
                <a:gridCol w="908564">
                  <a:extLst>
                    <a:ext uri="{9D8B030D-6E8A-4147-A177-3AD203B41FA5}">
                      <a16:colId xmlns:a16="http://schemas.microsoft.com/office/drawing/2014/main" val="2144510360"/>
                    </a:ext>
                  </a:extLst>
                </a:gridCol>
                <a:gridCol w="755004">
                  <a:extLst>
                    <a:ext uri="{9D8B030D-6E8A-4147-A177-3AD203B41FA5}">
                      <a16:colId xmlns:a16="http://schemas.microsoft.com/office/drawing/2014/main" val="1630123905"/>
                    </a:ext>
                  </a:extLst>
                </a:gridCol>
                <a:gridCol w="775792">
                  <a:extLst>
                    <a:ext uri="{9D8B030D-6E8A-4147-A177-3AD203B41FA5}">
                      <a16:colId xmlns:a16="http://schemas.microsoft.com/office/drawing/2014/main" val="926310711"/>
                    </a:ext>
                  </a:extLst>
                </a:gridCol>
              </a:tblGrid>
              <a:tr h="2787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Año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2006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2008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2009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2010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156361951"/>
                  </a:ext>
                </a:extLst>
              </a:tr>
              <a:tr h="2787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Logro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Satisfactorio y Excelente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29.39%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49.67%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31.32%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41.08%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289875498"/>
                  </a:ext>
                </a:extLst>
              </a:tr>
            </a:tbl>
          </a:graphicData>
        </a:graphic>
      </p:graphicFrame>
      <p:sp>
        <p:nvSpPr>
          <p:cNvPr id="7" name="CuadroTexto 17">
            <a:extLst>
              <a:ext uri="{FF2B5EF4-FFF2-40B4-BE49-F238E27FC236}">
                <a16:creationId xmlns:a16="http://schemas.microsoft.com/office/drawing/2014/main" id="{2135115E-BA22-754C-9F82-8AE9FEF992A2}"/>
              </a:ext>
            </a:extLst>
          </p:cNvPr>
          <p:cNvSpPr txBox="1"/>
          <p:nvPr/>
        </p:nvSpPr>
        <p:spPr>
          <a:xfrm>
            <a:off x="4424351" y="5740275"/>
            <a:ext cx="31436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>
                    <a:lumMod val="50000"/>
                  </a:schemeClr>
                </a:solidFill>
              </a:rPr>
              <a:t>Fuente: DIGEDUCA, 2018  </a:t>
            </a:r>
          </a:p>
        </p:txBody>
      </p:sp>
      <p:graphicFrame>
        <p:nvGraphicFramePr>
          <p:cNvPr id="8" name="Gráfico 21">
            <a:extLst>
              <a:ext uri="{FF2B5EF4-FFF2-40B4-BE49-F238E27FC236}">
                <a16:creationId xmlns:a16="http://schemas.microsoft.com/office/drawing/2014/main" id="{E3B75982-D144-3047-9333-117EA43C66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6140074"/>
              </p:ext>
            </p:extLst>
          </p:nvPr>
        </p:nvGraphicFramePr>
        <p:xfrm>
          <a:off x="292533" y="267213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A18E6DBB-8DF5-2647-A084-BE61BECAD5C0}"/>
              </a:ext>
            </a:extLst>
          </p:cNvPr>
          <p:cNvSpPr txBox="1"/>
          <p:nvPr/>
        </p:nvSpPr>
        <p:spPr>
          <a:xfrm>
            <a:off x="531708" y="1911622"/>
            <a:ext cx="3892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solidFill>
                  <a:schemeClr val="bg1">
                    <a:lumMod val="50000"/>
                  </a:schemeClr>
                </a:solidFill>
              </a:rPr>
              <a:t>Resultados de la prueba ELGI </a:t>
            </a:r>
            <a:r>
              <a:rPr lang="es-ES" sz="800" b="1" dirty="0">
                <a:solidFill>
                  <a:schemeClr val="bg1">
                    <a:lumMod val="50000"/>
                  </a:schemeClr>
                </a:solidFill>
              </a:rPr>
              <a:t>(Evaluación de Lectura para Grados Iniciales) </a:t>
            </a:r>
            <a:r>
              <a:rPr lang="es-ES" sz="1200" b="1" dirty="0">
                <a:solidFill>
                  <a:schemeClr val="bg1">
                    <a:lumMod val="50000"/>
                  </a:schemeClr>
                </a:solidFill>
              </a:rPr>
              <a:t>en idioma español, de estudiantes  de primer grado  </a:t>
            </a:r>
          </a:p>
          <a:p>
            <a:pPr algn="ctr"/>
            <a:r>
              <a:rPr lang="es-ES" sz="1200" b="1" dirty="0">
                <a:solidFill>
                  <a:schemeClr val="bg1">
                    <a:lumMod val="50000"/>
                  </a:schemeClr>
                </a:solidFill>
              </a:rPr>
              <a:t>Nacional y de Quiché, 2014 </a:t>
            </a:r>
          </a:p>
        </p:txBody>
      </p:sp>
    </p:spTree>
    <p:extLst>
      <p:ext uri="{BB962C8B-B14F-4D97-AF65-F5344CB8AC3E}">
        <p14:creationId xmlns:p14="http://schemas.microsoft.com/office/powerpoint/2010/main" val="231271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Graphic spid="8" grpId="0">
        <p:bldAsOne/>
      </p:bldGraphic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br>
              <a:rPr lang="es-GT" b="1" dirty="0">
                <a:solidFill>
                  <a:srgbClr val="20A19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GT" b="1" dirty="0">
                <a:solidFill>
                  <a:srgbClr val="20A19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Problema y justificación</a:t>
            </a:r>
            <a:br>
              <a:rPr lang="es-GT" dirty="0">
                <a:solidFill>
                  <a:srgbClr val="20A19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s-NI" dirty="0">
              <a:solidFill>
                <a:srgbClr val="20A1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47232DDA-66C7-A640-BAC9-023AF435BB8E}"/>
              </a:ext>
            </a:extLst>
          </p:cNvPr>
          <p:cNvSpPr txBox="1">
            <a:spLocks/>
          </p:cNvSpPr>
          <p:nvPr/>
        </p:nvSpPr>
        <p:spPr>
          <a:xfrm>
            <a:off x="459949" y="3961245"/>
            <a:ext cx="8371114" cy="2163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Emergente</a:t>
            </a:r>
            <a:r>
              <a:rPr lang="es-ES" sz="120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. Identifican muy pocas letras o por su nombre o por su sonido. En cuanto a la conciencia fonológica, pueden identificar algunos sonidos iniciales, pero solo de vocales.</a:t>
            </a:r>
          </a:p>
          <a:p>
            <a:r>
              <a:rPr lang="es-E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Inicial.</a:t>
            </a:r>
            <a:r>
              <a:rPr lang="es-ES" sz="120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 Identifican la mayoría de las vocales y conocen algunas consonantes o por su nombre o por su sonido. </a:t>
            </a:r>
          </a:p>
          <a:p>
            <a:r>
              <a:rPr lang="es-E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Decodificación.</a:t>
            </a:r>
            <a:r>
              <a:rPr lang="es-ES" sz="120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 Identifican fácilmente las vocales y algunas consonantes transparentes como la S, M, R, T, P, L, N. Asocian cada letra con su sonido al leer palabras.</a:t>
            </a:r>
          </a:p>
          <a:p>
            <a:r>
              <a:rPr lang="es-E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Automatizada.</a:t>
            </a:r>
            <a:r>
              <a:rPr lang="es-ES" sz="120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 Además de las vocales y algunas consonantes transparentes; también reconocen la: F, D, V, B, RR, X, Y, Z. </a:t>
            </a:r>
          </a:p>
          <a:p>
            <a:r>
              <a:rPr lang="es-E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Fluida.</a:t>
            </a:r>
            <a:r>
              <a:rPr lang="es-ES" sz="120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 Identifican fácilmente más letras del alfabeto. Ya reconocen otras más opacas como la: J, G, C, H y letras menos frecuentes como la: Ñ, K, Q y W, al igual que los dígrafos LL y CH. Leen con mayor fluidez palabras cortas, familiares y no familiares. </a:t>
            </a:r>
          </a:p>
          <a:p>
            <a:endParaRPr lang="es-ES" sz="1000" dirty="0">
              <a:solidFill>
                <a:schemeClr val="tx1">
                  <a:lumMod val="75000"/>
                  <a:lumOff val="25000"/>
                </a:schemeClr>
              </a:solidFill>
              <a:cs typeface="Arial"/>
            </a:endParaRPr>
          </a:p>
        </p:txBody>
      </p:sp>
      <p:sp>
        <p:nvSpPr>
          <p:cNvPr id="11" name="Rectángulo 18">
            <a:extLst>
              <a:ext uri="{FF2B5EF4-FFF2-40B4-BE49-F238E27FC236}">
                <a16:creationId xmlns:a16="http://schemas.microsoft.com/office/drawing/2014/main" id="{6B77D31C-0341-314F-9353-5A3112699D89}"/>
              </a:ext>
            </a:extLst>
          </p:cNvPr>
          <p:cNvSpPr/>
          <p:nvPr/>
        </p:nvSpPr>
        <p:spPr>
          <a:xfrm>
            <a:off x="616671" y="3344012"/>
            <a:ext cx="74258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Modelo para explicar y predecir el aprendizaje de la lectura para Guatemala, describe cinco etapas de lectura.</a:t>
            </a:r>
          </a:p>
        </p:txBody>
      </p:sp>
      <p:sp>
        <p:nvSpPr>
          <p:cNvPr id="12" name="Flecha: a la derecha 27">
            <a:extLst>
              <a:ext uri="{FF2B5EF4-FFF2-40B4-BE49-F238E27FC236}">
                <a16:creationId xmlns:a16="http://schemas.microsoft.com/office/drawing/2014/main" id="{B3FBD934-17FB-F143-80F5-B2291C28713C}"/>
              </a:ext>
            </a:extLst>
          </p:cNvPr>
          <p:cNvSpPr/>
          <p:nvPr/>
        </p:nvSpPr>
        <p:spPr>
          <a:xfrm>
            <a:off x="459949" y="1741757"/>
            <a:ext cx="7911165" cy="1602255"/>
          </a:xfrm>
          <a:prstGeom prst="rightArrow">
            <a:avLst/>
          </a:prstGeom>
          <a:ln>
            <a:solidFill>
              <a:srgbClr val="20A19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ES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s-E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Satisfactorio: </a:t>
            </a: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Demuestra un dominio en las competencias evaluadas para el grado.</a:t>
            </a:r>
          </a:p>
          <a:p>
            <a:r>
              <a:rPr lang="es-E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Excelente: </a:t>
            </a: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 estudiante tiene un dominio adecuado y superior a las habilidades, destrezas y conocimientos que se esperan en el grado.</a:t>
            </a:r>
            <a:endParaRPr lang="es-ES" sz="1200" b="1" dirty="0">
              <a:solidFill>
                <a:schemeClr val="tx1">
                  <a:lumMod val="75000"/>
                  <a:lumOff val="25000"/>
                </a:schemeClr>
              </a:solidFill>
              <a:cs typeface="Arial"/>
            </a:endParaRPr>
          </a:p>
          <a:p>
            <a:pPr algn="ctr"/>
            <a:endParaRPr lang="es-E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47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br>
              <a:rPr lang="es-GT" b="1" dirty="0">
                <a:solidFill>
                  <a:srgbClr val="20A19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GT" b="1" dirty="0">
                <a:solidFill>
                  <a:srgbClr val="20A19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Metodología</a:t>
            </a:r>
            <a:br>
              <a:rPr lang="es-GT" dirty="0">
                <a:solidFill>
                  <a:srgbClr val="20A19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s-NI" dirty="0">
              <a:solidFill>
                <a:srgbClr val="20A1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a 1">
            <a:extLst>
              <a:ext uri="{FF2B5EF4-FFF2-40B4-BE49-F238E27FC236}">
                <a16:creationId xmlns:a16="http://schemas.microsoft.com/office/drawing/2014/main" id="{40FE249D-3034-4340-81FF-C893482727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96129"/>
              </p:ext>
            </p:extLst>
          </p:nvPr>
        </p:nvGraphicFramePr>
        <p:xfrm>
          <a:off x="5450918" y="3188798"/>
          <a:ext cx="3205752" cy="158115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042770">
                  <a:extLst>
                    <a:ext uri="{9D8B030D-6E8A-4147-A177-3AD203B41FA5}">
                      <a16:colId xmlns:a16="http://schemas.microsoft.com/office/drawing/2014/main" val="3359519733"/>
                    </a:ext>
                  </a:extLst>
                </a:gridCol>
                <a:gridCol w="1081491">
                  <a:extLst>
                    <a:ext uri="{9D8B030D-6E8A-4147-A177-3AD203B41FA5}">
                      <a16:colId xmlns:a16="http://schemas.microsoft.com/office/drawing/2014/main" val="667018364"/>
                    </a:ext>
                  </a:extLst>
                </a:gridCol>
                <a:gridCol w="1081491">
                  <a:extLst>
                    <a:ext uri="{9D8B030D-6E8A-4147-A177-3AD203B41FA5}">
                      <a16:colId xmlns:a16="http://schemas.microsoft.com/office/drawing/2014/main" val="271505229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Tipología 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Frecuencia 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Porcentaje 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26881959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Tipo A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557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72,24%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839173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Tipo B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23,35%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360724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Tipo C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0,13%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493739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Tipo D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4,28%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481071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771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100,0%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2324380"/>
                  </a:ext>
                </a:extLst>
              </a:tr>
            </a:tbl>
          </a:graphicData>
        </a:graphic>
      </p:graphicFrame>
      <p:sp>
        <p:nvSpPr>
          <p:cNvPr id="7" name="CuadroTexto 7">
            <a:extLst>
              <a:ext uri="{FF2B5EF4-FFF2-40B4-BE49-F238E27FC236}">
                <a16:creationId xmlns:a16="http://schemas.microsoft.com/office/drawing/2014/main" id="{A1C0582F-A86A-1B49-93CD-8C47D28C1759}"/>
              </a:ext>
            </a:extLst>
          </p:cNvPr>
          <p:cNvSpPr txBox="1"/>
          <p:nvPr/>
        </p:nvSpPr>
        <p:spPr>
          <a:xfrm>
            <a:off x="5474161" y="2520400"/>
            <a:ext cx="3013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Caracterización Sociolingüística y cultural</a:t>
            </a:r>
          </a:p>
          <a:p>
            <a:pPr algn="ctr"/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comunidades y escuelas de Quiché</a:t>
            </a:r>
            <a:endParaRPr lang="es-ES" sz="105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8">
            <a:extLst>
              <a:ext uri="{FF2B5EF4-FFF2-40B4-BE49-F238E27FC236}">
                <a16:creationId xmlns:a16="http://schemas.microsoft.com/office/drawing/2014/main" id="{944E72A5-407E-9846-97D3-6EB2C43E577A}"/>
              </a:ext>
            </a:extLst>
          </p:cNvPr>
          <p:cNvSpPr txBox="1"/>
          <p:nvPr/>
        </p:nvSpPr>
        <p:spPr>
          <a:xfrm>
            <a:off x="457005" y="2332768"/>
            <a:ext cx="467647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1,532 establecimientos del nivel primario, Quiché</a:t>
            </a:r>
          </a:p>
          <a:p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1,181 (77%) establecimientos caracterizados; de estos</a:t>
            </a:r>
          </a:p>
          <a:p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771 (65,28%) pertenecen al idioma K’iche’.</a:t>
            </a:r>
          </a:p>
          <a:p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Tipo A. Comunidades monolingües mayas en su idioma materno. </a:t>
            </a:r>
          </a:p>
          <a:p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Tipo B. Comunidades mayas con bilingüismo fluido y equilibrado</a:t>
            </a:r>
          </a:p>
          <a:p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L1 y L2. </a:t>
            </a:r>
          </a:p>
          <a:p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Tipo C. Comunidades mayas con tendencia al </a:t>
            </a:r>
          </a:p>
          <a:p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monolingüismo español.</a:t>
            </a:r>
          </a:p>
          <a:p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Tipo D. Comunidades pluriétnicas y multilingües.</a:t>
            </a:r>
          </a:p>
        </p:txBody>
      </p:sp>
      <p:sp>
        <p:nvSpPr>
          <p:cNvPr id="9" name="Rectángulo 9">
            <a:extLst>
              <a:ext uri="{FF2B5EF4-FFF2-40B4-BE49-F238E27FC236}">
                <a16:creationId xmlns:a16="http://schemas.microsoft.com/office/drawing/2014/main" id="{0320C55A-9734-2D4E-AA13-AF0414F895BB}"/>
              </a:ext>
            </a:extLst>
          </p:cNvPr>
          <p:cNvSpPr/>
          <p:nvPr/>
        </p:nvSpPr>
        <p:spPr>
          <a:xfrm>
            <a:off x="5361936" y="4994793"/>
            <a:ext cx="306045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Dirección General de Educación Bilingüe Intercultural, 2015.</a:t>
            </a:r>
          </a:p>
        </p:txBody>
      </p:sp>
    </p:spTree>
    <p:extLst>
      <p:ext uri="{BB962C8B-B14F-4D97-AF65-F5344CB8AC3E}">
        <p14:creationId xmlns:p14="http://schemas.microsoft.com/office/powerpoint/2010/main" val="194040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br>
              <a:rPr lang="es-GT" b="1" dirty="0">
                <a:solidFill>
                  <a:srgbClr val="20A19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GT" b="1" dirty="0">
                <a:solidFill>
                  <a:srgbClr val="20A19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Metodología</a:t>
            </a:r>
            <a:br>
              <a:rPr lang="es-GT" dirty="0">
                <a:solidFill>
                  <a:srgbClr val="20A19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s-NI" dirty="0">
              <a:solidFill>
                <a:srgbClr val="20A1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: esquinas redondeadas 10">
            <a:extLst>
              <a:ext uri="{FF2B5EF4-FFF2-40B4-BE49-F238E27FC236}">
                <a16:creationId xmlns:a16="http://schemas.microsoft.com/office/drawing/2014/main" id="{5FCFB599-A0B0-974C-B527-AE86A0C5F66B}"/>
              </a:ext>
            </a:extLst>
          </p:cNvPr>
          <p:cNvSpPr/>
          <p:nvPr/>
        </p:nvSpPr>
        <p:spPr>
          <a:xfrm>
            <a:off x="402770" y="2039352"/>
            <a:ext cx="2601686" cy="2471851"/>
          </a:xfrm>
          <a:prstGeom prst="roundRect">
            <a:avLst>
              <a:gd name="adj" fmla="val 1041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muestra</a:t>
            </a:r>
          </a:p>
          <a:p>
            <a:r>
              <a:rPr lang="es-E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Estadísticamente significativa</a:t>
            </a:r>
          </a:p>
          <a:p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90% de nivel de confianza, de las 557 escuelas, tomarán al azar 61.</a:t>
            </a:r>
          </a:p>
          <a:p>
            <a:endParaRPr lang="es-E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95% de nivel de confianza, de las 557 escuelas, se  tomarán al azar 228.</a:t>
            </a:r>
          </a:p>
        </p:txBody>
      </p:sp>
      <p:sp>
        <p:nvSpPr>
          <p:cNvPr id="11" name="Rectángulo: esquinas redondeadas 13">
            <a:extLst>
              <a:ext uri="{FF2B5EF4-FFF2-40B4-BE49-F238E27FC236}">
                <a16:creationId xmlns:a16="http://schemas.microsoft.com/office/drawing/2014/main" id="{4F62A722-381F-164B-B5F0-0DED31A62696}"/>
              </a:ext>
            </a:extLst>
          </p:cNvPr>
          <p:cNvSpPr/>
          <p:nvPr/>
        </p:nvSpPr>
        <p:spPr>
          <a:xfrm>
            <a:off x="3304447" y="2873827"/>
            <a:ext cx="2913320" cy="2111829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Instrumentos  de recolección de datos </a:t>
            </a:r>
          </a:p>
          <a:p>
            <a:endParaRPr lang="es-E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Prueba del MINEDUC que mide decodificación, fluidez y comprensión lectora en idioma K’iche’. </a:t>
            </a:r>
          </a:p>
          <a:p>
            <a:endParaRPr lang="es-E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Aplicación de la prueba a estudiantes de segundo grado, en el mes de febrero de 2019. </a:t>
            </a:r>
            <a:endParaRPr lang="es-E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: esquinas redondeadas 14">
            <a:extLst>
              <a:ext uri="{FF2B5EF4-FFF2-40B4-BE49-F238E27FC236}">
                <a16:creationId xmlns:a16="http://schemas.microsoft.com/office/drawing/2014/main" id="{7FFACFC6-2798-8645-B131-42F1553BBE84}"/>
              </a:ext>
            </a:extLst>
          </p:cNvPr>
          <p:cNvSpPr/>
          <p:nvPr/>
        </p:nvSpPr>
        <p:spPr>
          <a:xfrm>
            <a:off x="6517758" y="3886209"/>
            <a:ext cx="2371608" cy="187133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Será un estudio cuantitativo </a:t>
            </a:r>
          </a:p>
        </p:txBody>
      </p:sp>
    </p:spTree>
    <p:extLst>
      <p:ext uri="{BB962C8B-B14F-4D97-AF65-F5344CB8AC3E}">
        <p14:creationId xmlns:p14="http://schemas.microsoft.com/office/powerpoint/2010/main" val="314671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br>
              <a:rPr lang="es-GT" b="1" dirty="0">
                <a:solidFill>
                  <a:srgbClr val="20A19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GT" b="1" dirty="0">
                <a:solidFill>
                  <a:srgbClr val="20A19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Resultados esperados</a:t>
            </a:r>
            <a:br>
              <a:rPr lang="es-GT" dirty="0">
                <a:solidFill>
                  <a:srgbClr val="20A19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s-NI" dirty="0">
              <a:solidFill>
                <a:srgbClr val="20A1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6">
            <a:extLst>
              <a:ext uri="{FF2B5EF4-FFF2-40B4-BE49-F238E27FC236}">
                <a16:creationId xmlns:a16="http://schemas.microsoft.com/office/drawing/2014/main" id="{E6C405CF-AE91-FA47-9DAF-CF9E5DBCA79F}"/>
              </a:ext>
            </a:extLst>
          </p:cNvPr>
          <p:cNvSpPr/>
          <p:nvPr/>
        </p:nvSpPr>
        <p:spPr>
          <a:xfrm>
            <a:off x="198120" y="1917695"/>
            <a:ext cx="8577137" cy="123110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Resultados a encontrar: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Niños y niñas estén leyendo en lengua materna K’iche’ (L1).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Estén leyendo con una velocidad, sino la esperada, cerca de lo que se requieren para el grado.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Decodifiquen las vocales y la mayoría de las letras del alfabeto K’iche’.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Lean, si no de manera fluida, de forma automatizada. </a:t>
            </a:r>
          </a:p>
        </p:txBody>
      </p:sp>
      <p:sp>
        <p:nvSpPr>
          <p:cNvPr id="7" name="Rectángulo 7">
            <a:extLst>
              <a:ext uri="{FF2B5EF4-FFF2-40B4-BE49-F238E27FC236}">
                <a16:creationId xmlns:a16="http://schemas.microsoft.com/office/drawing/2014/main" id="{297580A0-2295-EA4E-948D-5813C2BB1BA4}"/>
              </a:ext>
            </a:extLst>
          </p:cNvPr>
          <p:cNvSpPr/>
          <p:nvPr/>
        </p:nvSpPr>
        <p:spPr>
          <a:xfrm>
            <a:off x="198122" y="3284681"/>
            <a:ext cx="8577136" cy="61555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Impacto en la comunidad académica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Interés de investigar sobre la situación de la lectura en los idiomas Mayas, Garífuna y </a:t>
            </a:r>
            <a:r>
              <a:rPr lang="es-E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Xinka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. </a:t>
            </a:r>
          </a:p>
        </p:txBody>
      </p:sp>
      <p:sp>
        <p:nvSpPr>
          <p:cNvPr id="8" name="Rectángulo 8">
            <a:extLst>
              <a:ext uri="{FF2B5EF4-FFF2-40B4-BE49-F238E27FC236}">
                <a16:creationId xmlns:a16="http://schemas.microsoft.com/office/drawing/2014/main" id="{B6028D02-AE43-C24C-AB66-E4592B4A236E}"/>
              </a:ext>
            </a:extLst>
          </p:cNvPr>
          <p:cNvSpPr/>
          <p:nvPr/>
        </p:nvSpPr>
        <p:spPr>
          <a:xfrm>
            <a:off x="198121" y="4036115"/>
            <a:ext cx="8577137" cy="18774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Políticas educativas.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Aseguramiento de la formación y actualización  continua docente en el marco de la cultura e idioma materno de la niñez de primer grado.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Acompañamiento pedagógico en el aula sobre lectoescritura en L1.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Dotación de materiales educativos en idiomas mayas para el desarrollo de la fluidez y comprensión lectora, y la escritura.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Definición de metodología para la enseñanza de la lectura fluida y comprensiva, y la escritura en L1.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Evaluación del aprendizaje de la lectura en idiomas mayas, para la toma de decisiones.   </a:t>
            </a:r>
          </a:p>
        </p:txBody>
      </p:sp>
    </p:spTree>
    <p:extLst>
      <p:ext uri="{BB962C8B-B14F-4D97-AF65-F5344CB8AC3E}">
        <p14:creationId xmlns:p14="http://schemas.microsoft.com/office/powerpoint/2010/main" val="3384398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4550</TotalTime>
  <Words>1110</Words>
  <Application>Microsoft Macintosh PowerPoint</Application>
  <PresentationFormat>On-screen Show (4:3)</PresentationFormat>
  <Paragraphs>154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Bahnschrift Condensed</vt:lpstr>
      <vt:lpstr>Calibri</vt:lpstr>
      <vt:lpstr>Times New Roman</vt:lpstr>
      <vt:lpstr>Tema de Office</vt:lpstr>
      <vt:lpstr>  La lectura en idioma materno K’iche’ de niñas y niños de primer grado del Departamento de Quiché, Guatemala</vt:lpstr>
      <vt:lpstr>PowerPoint Presentation</vt:lpstr>
      <vt:lpstr>PowerPoint Presentation</vt:lpstr>
      <vt:lpstr> Objetivo del estudio </vt:lpstr>
      <vt:lpstr> Problema y justificación </vt:lpstr>
      <vt:lpstr> Problema y justificación </vt:lpstr>
      <vt:lpstr> Metodología </vt:lpstr>
      <vt:lpstr> Metodología </vt:lpstr>
      <vt:lpstr> Resultados esperados </vt:lpstr>
      <vt:lpstr>Conclusión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TÍITULO AQUÍ</dc:title>
  <dc:creator>Lom Diseño  Ana</dc:creator>
  <cp:lastModifiedBy>Christa Bollmann</cp:lastModifiedBy>
  <cp:revision>246</cp:revision>
  <dcterms:created xsi:type="dcterms:W3CDTF">2018-05-09T18:17:23Z</dcterms:created>
  <dcterms:modified xsi:type="dcterms:W3CDTF">2018-08-29T19:15:18Z</dcterms:modified>
</cp:coreProperties>
</file>